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Roboto"/>
      <p:regular r:id="rId17"/>
      <p:bold r:id="rId18"/>
      <p:italic r:id="rId19"/>
      <p:boldItalic r:id="rId20"/>
    </p:embeddedFont>
    <p:embeddedFont>
      <p:font typeface="Source Sans Pro SemiBold"/>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2353">
          <p15:clr>
            <a:srgbClr val="A4A3A4"/>
          </p15:clr>
        </p15:guide>
        <p15:guide id="4" pos="3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2353" orient="horz"/>
        <p:guide pos="31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22" Type="http://schemas.openxmlformats.org/officeDocument/2006/relationships/font" Target="fonts/SourceSansProSemiBold-bold.fntdata"/><Relationship Id="rId10" Type="http://schemas.openxmlformats.org/officeDocument/2006/relationships/slide" Target="slides/slide5.xml"/><Relationship Id="rId21" Type="http://schemas.openxmlformats.org/officeDocument/2006/relationships/font" Target="fonts/SourceSansProSemiBold-regular.fntdata"/><Relationship Id="rId13" Type="http://schemas.openxmlformats.org/officeDocument/2006/relationships/slide" Target="slides/slide8.xml"/><Relationship Id="rId24" Type="http://schemas.openxmlformats.org/officeDocument/2006/relationships/font" Target="fonts/SourceSansProSemiBold-boldItalic.fntdata"/><Relationship Id="rId12" Type="http://schemas.openxmlformats.org/officeDocument/2006/relationships/slide" Target="slides/slide7.xml"/><Relationship Id="rId23" Type="http://schemas.openxmlformats.org/officeDocument/2006/relationships/font" Target="fonts/SourceSansPro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 name="Google Shape;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ae873355f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ae873355f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people detection, we used YOLOv3 pre-trained on Coco dataset. The only problem with YOLO is that it detects as people also some people in paintings and some statues. So, in order to remove people detections from paintings, we simply check if a person bounding box is completely inside a painting bounding box. In case the painting detection fails to detect a painting, we do another check: we take the confidence score returned by YOLO and if it’s lower than a threshold, we discard the detection. This check actually works quite well also for statues.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the localization step, we take the retrievals of the paintings in a frame and we look up in data.csv to obtain the room. Then, we simply select the room by maximum voting, in order to prevent some possible errors in retrieval.</a:t>
            </a:r>
            <a:endParaRPr/>
          </a:p>
        </p:txBody>
      </p:sp>
      <p:sp>
        <p:nvSpPr>
          <p:cNvPr id="315" name="Google Shape;315;g8ae873355f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21d039775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21d039775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001242"/>
                </a:solidFill>
              </a:rPr>
              <a:t>dataset/videos/001/GOPR5826.MP4 (prima di zoom, detect + retreiv) 1</a:t>
            </a:r>
            <a:endParaRPr>
              <a:solidFill>
                <a:srgbClr val="001242"/>
              </a:solidFill>
            </a:endParaRPr>
          </a:p>
          <a:p>
            <a:pPr indent="0" lvl="0" marL="0" rtl="0" algn="l">
              <a:lnSpc>
                <a:spcPct val="115000"/>
              </a:lnSpc>
              <a:spcBef>
                <a:spcPts val="0"/>
              </a:spcBef>
              <a:spcAft>
                <a:spcPts val="0"/>
              </a:spcAft>
              <a:buClr>
                <a:schemeClr val="dk1"/>
              </a:buClr>
              <a:buSzPts val="1100"/>
              <a:buFont typeface="Arial"/>
              <a:buNone/>
            </a:pPr>
            <a:r>
              <a:rPr lang="en-US">
                <a:solidFill>
                  <a:srgbClr val="001242"/>
                </a:solidFill>
              </a:rPr>
              <a:t>dataset/videos/002/20180206_114306.mp4 (da quando prende la persona in poi) 10</a:t>
            </a:r>
            <a:endParaRPr>
              <a:solidFill>
                <a:srgbClr val="001242"/>
              </a:solidFill>
            </a:endParaRPr>
          </a:p>
          <a:p>
            <a:pPr indent="0" lvl="0" marL="0" rtl="0" algn="l">
              <a:lnSpc>
                <a:spcPct val="115000"/>
              </a:lnSpc>
              <a:spcBef>
                <a:spcPts val="0"/>
              </a:spcBef>
              <a:spcAft>
                <a:spcPts val="0"/>
              </a:spcAft>
              <a:buClr>
                <a:schemeClr val="dk1"/>
              </a:buClr>
              <a:buSzPts val="1100"/>
              <a:buFont typeface="Arial"/>
              <a:buNone/>
            </a:pPr>
            <a:r>
              <a:rPr lang="en-US">
                <a:solidFill>
                  <a:srgbClr val="001242"/>
                </a:solidFill>
              </a:rPr>
              <a:t>dataset/videos/002/20180206_114720.mp4 seconda metà del video (detec + people + retrieva) 5</a:t>
            </a:r>
            <a:endParaRPr>
              <a:solidFill>
                <a:srgbClr val="001242"/>
              </a:solidFill>
            </a:endParaRPr>
          </a:p>
          <a:p>
            <a:pPr indent="0" lvl="0" marL="0" rtl="0" algn="l">
              <a:lnSpc>
                <a:spcPct val="115000"/>
              </a:lnSpc>
              <a:spcBef>
                <a:spcPts val="0"/>
              </a:spcBef>
              <a:spcAft>
                <a:spcPts val="0"/>
              </a:spcAft>
              <a:buClr>
                <a:schemeClr val="dk1"/>
              </a:buClr>
              <a:buSzPts val="1100"/>
              <a:buFont typeface="Arial"/>
              <a:buNone/>
            </a:pPr>
            <a:r>
              <a:rPr lang="en-US">
                <a:solidFill>
                  <a:srgbClr val="001242"/>
                </a:solidFill>
              </a:rPr>
              <a:t>dataset/videos/014/VID_20180529_113001.mp4 (tutto, detection) 15</a:t>
            </a:r>
            <a:endParaRPr sz="400"/>
          </a:p>
        </p:txBody>
      </p:sp>
      <p:sp>
        <p:nvSpPr>
          <p:cNvPr id="326" name="Google Shape;326;g821d039775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Painting detection pipeline has 2 steps:</a:t>
            </a:r>
            <a:endParaRPr/>
          </a:p>
          <a:p>
            <a:pPr indent="-317500" lvl="0" marL="457200" rtl="0" algn="l">
              <a:spcBef>
                <a:spcPts val="0"/>
              </a:spcBef>
              <a:spcAft>
                <a:spcPts val="0"/>
              </a:spcAft>
              <a:buSzPts val="1400"/>
              <a:buChar char="-"/>
            </a:pPr>
            <a:r>
              <a:rPr lang="en-US"/>
              <a:t>step 1 =&gt; candidate paintings contours</a:t>
            </a:r>
            <a:endParaRPr/>
          </a:p>
          <a:p>
            <a:pPr indent="-317500" lvl="0" marL="457200" rtl="0" algn="l">
              <a:spcBef>
                <a:spcPts val="0"/>
              </a:spcBef>
              <a:spcAft>
                <a:spcPts val="0"/>
              </a:spcAft>
              <a:buSzPts val="1400"/>
              <a:buChar char="-"/>
            </a:pPr>
            <a:r>
              <a:rPr lang="en-US"/>
              <a:t>step 2 =&gt; discard not-paintings contours</a:t>
            </a:r>
            <a:endParaRPr/>
          </a:p>
          <a:p>
            <a:pPr indent="0" lvl="0" marL="0" rtl="0" algn="l">
              <a:spcBef>
                <a:spcPts val="0"/>
              </a:spcBef>
              <a:spcAft>
                <a:spcPts val="0"/>
              </a:spcAft>
              <a:buNone/>
            </a:pPr>
            <a:r>
              <a:rPr lang="en-US"/>
              <a:t>In step 1, we used …, bilateral filter (in order to eliminate some noise while preserving the edges), adaptive threshold and closing operator (in  order to obtain a binary image on which the contours could be better retrieved)</a:t>
            </a:r>
            <a:endParaRPr/>
          </a:p>
          <a:p>
            <a:pPr indent="0" lvl="0" marL="0" rtl="0" algn="l">
              <a:spcBef>
                <a:spcPts val="0"/>
              </a:spcBef>
              <a:spcAft>
                <a:spcPts val="0"/>
              </a:spcAft>
              <a:buNone/>
            </a:pPr>
            <a:r>
              <a:rPr lang="en-US"/>
              <a:t>Then, for each contour the system makes some checks (that we will see in the next slide) in order to discard the false positives.</a:t>
            </a:r>
            <a:endParaRPr/>
          </a:p>
        </p:txBody>
      </p:sp>
      <p:sp>
        <p:nvSpPr>
          <p:cNvPr id="43" name="Google Shape;4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8ae873355f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We make some checks on the shape, appearance and area of the contours (with thresholds in order to discriminate between what is painting and what is not-painting)</a:t>
            </a:r>
            <a:endParaRPr/>
          </a:p>
          <a:p>
            <a:pPr indent="0" lvl="0" marL="0" rtl="0" algn="l">
              <a:lnSpc>
                <a:spcPct val="100000"/>
              </a:lnSpc>
              <a:spcBef>
                <a:spcPts val="0"/>
              </a:spcBef>
              <a:spcAft>
                <a:spcPts val="0"/>
              </a:spcAft>
              <a:buClr>
                <a:schemeClr val="dk1"/>
              </a:buClr>
              <a:buSzPts val="1100"/>
              <a:buFont typeface="Arial"/>
              <a:buNone/>
            </a:pPr>
            <a:r>
              <a:rPr lang="en-US"/>
              <a:t>Shape</a:t>
            </a:r>
            <a:endParaRPr/>
          </a:p>
          <a:p>
            <a:pPr indent="-317500" lvl="0" marL="457200" rtl="0" algn="l">
              <a:lnSpc>
                <a:spcPct val="100000"/>
              </a:lnSpc>
              <a:spcBef>
                <a:spcPts val="0"/>
              </a:spcBef>
              <a:spcAft>
                <a:spcPts val="0"/>
              </a:spcAft>
              <a:buSzPts val="1400"/>
              <a:buChar char="-"/>
            </a:pPr>
            <a:r>
              <a:rPr lang="en-US"/>
              <a:t>minimum number of points of convex hull</a:t>
            </a:r>
            <a:endParaRPr/>
          </a:p>
          <a:p>
            <a:pPr indent="-317500" lvl="0" marL="457200" rtl="0" algn="l">
              <a:lnSpc>
                <a:spcPct val="100000"/>
              </a:lnSpc>
              <a:spcBef>
                <a:spcPts val="0"/>
              </a:spcBef>
              <a:spcAft>
                <a:spcPts val="0"/>
              </a:spcAft>
              <a:buSzPts val="1400"/>
              <a:buChar char="-"/>
            </a:pPr>
            <a:r>
              <a:rPr lang="en-US"/>
              <a:t>maximum aspect ratio of the bounding box</a:t>
            </a:r>
            <a:endParaRPr/>
          </a:p>
          <a:p>
            <a:pPr indent="0" lvl="0" marL="0" rtl="0" algn="l">
              <a:lnSpc>
                <a:spcPct val="100000"/>
              </a:lnSpc>
              <a:spcBef>
                <a:spcPts val="0"/>
              </a:spcBef>
              <a:spcAft>
                <a:spcPts val="0"/>
              </a:spcAft>
              <a:buClr>
                <a:schemeClr val="dk1"/>
              </a:buClr>
              <a:buSzPts val="1100"/>
              <a:buFont typeface="Arial"/>
              <a:buNone/>
            </a:pPr>
            <a:r>
              <a:rPr lang="en-US"/>
              <a:t>Appearance</a:t>
            </a:r>
            <a:endParaRPr/>
          </a:p>
          <a:p>
            <a:pPr indent="-317500" lvl="0" marL="457200" rtl="0" algn="l">
              <a:lnSpc>
                <a:spcPct val="100000"/>
              </a:lnSpc>
              <a:spcBef>
                <a:spcPts val="0"/>
              </a:spcBef>
              <a:spcAft>
                <a:spcPts val="0"/>
              </a:spcAft>
              <a:buSzPts val="1400"/>
              <a:buChar char="-"/>
            </a:pPr>
            <a:r>
              <a:rPr lang="en-US"/>
              <a:t>minimum variance of the color histogram</a:t>
            </a:r>
            <a:endParaRPr/>
          </a:p>
          <a:p>
            <a:pPr indent="-317500" lvl="0" marL="457200" rtl="0" algn="l">
              <a:lnSpc>
                <a:spcPct val="100000"/>
              </a:lnSpc>
              <a:spcBef>
                <a:spcPts val="0"/>
              </a:spcBef>
              <a:spcAft>
                <a:spcPts val="0"/>
              </a:spcAft>
              <a:buSzPts val="1400"/>
              <a:buChar char="-"/>
            </a:pPr>
            <a:r>
              <a:rPr lang="en-US"/>
              <a:t>maximum value of the 80-percentile of the grayscale histogram</a:t>
            </a:r>
            <a:endParaRPr/>
          </a:p>
          <a:p>
            <a:pPr indent="0" lvl="0" marL="0" rtl="0" algn="l">
              <a:lnSpc>
                <a:spcPct val="100000"/>
              </a:lnSpc>
              <a:spcBef>
                <a:spcPts val="0"/>
              </a:spcBef>
              <a:spcAft>
                <a:spcPts val="0"/>
              </a:spcAft>
              <a:buClr>
                <a:schemeClr val="dk1"/>
              </a:buClr>
              <a:buSzPts val="1100"/>
              <a:buFont typeface="Arial"/>
              <a:buNone/>
            </a:pPr>
            <a:r>
              <a:rPr lang="en-US"/>
              <a:t>Area</a:t>
            </a:r>
            <a:endParaRPr/>
          </a:p>
          <a:p>
            <a:pPr indent="-317500" lvl="0" marL="457200" rtl="0" algn="l">
              <a:lnSpc>
                <a:spcPct val="100000"/>
              </a:lnSpc>
              <a:spcBef>
                <a:spcPts val="0"/>
              </a:spcBef>
              <a:spcAft>
                <a:spcPts val="0"/>
              </a:spcAft>
              <a:buSzPts val="1400"/>
              <a:buChar char="-"/>
            </a:pPr>
            <a:r>
              <a:rPr lang="en-US"/>
              <a:t>minimum </a:t>
            </a:r>
            <a:r>
              <a:rPr b="1" lang="en-US">
                <a:solidFill>
                  <a:srgbClr val="00FF00"/>
                </a:solidFill>
              </a:rPr>
              <a:t>rotated box</a:t>
            </a:r>
            <a:r>
              <a:rPr lang="en-US"/>
              <a:t> area percentage with respect to the </a:t>
            </a:r>
            <a:r>
              <a:rPr b="1" lang="en-US">
                <a:solidFill>
                  <a:srgbClr val="FF0000"/>
                </a:solidFill>
              </a:rPr>
              <a:t>convex hull</a:t>
            </a:r>
            <a:r>
              <a:rPr lang="en-US"/>
              <a:t> area (1-2-3)</a:t>
            </a:r>
            <a:endParaRPr/>
          </a:p>
          <a:p>
            <a:pPr indent="-317500" lvl="0" marL="457200" rtl="0" algn="l">
              <a:lnSpc>
                <a:spcPct val="100000"/>
              </a:lnSpc>
              <a:spcBef>
                <a:spcPts val="0"/>
              </a:spcBef>
              <a:spcAft>
                <a:spcPts val="0"/>
              </a:spcAft>
              <a:buSzPts val="1400"/>
              <a:buChar char="-"/>
            </a:pPr>
            <a:r>
              <a:rPr lang="en-US"/>
              <a:t>minimum </a:t>
            </a:r>
            <a:r>
              <a:rPr b="1" lang="en-US">
                <a:solidFill>
                  <a:srgbClr val="0000FF"/>
                </a:solidFill>
              </a:rPr>
              <a:t>ellipse</a:t>
            </a:r>
            <a:r>
              <a:rPr b="1" lang="en-US"/>
              <a:t> </a:t>
            </a:r>
            <a:r>
              <a:rPr lang="en-US"/>
              <a:t>area percentage with respect to the </a:t>
            </a:r>
            <a:r>
              <a:rPr b="1" lang="en-US">
                <a:solidFill>
                  <a:srgbClr val="FF0000"/>
                </a:solidFill>
              </a:rPr>
              <a:t>convex hull</a:t>
            </a:r>
            <a:r>
              <a:rPr lang="en-US"/>
              <a:t> area (4)</a:t>
            </a:r>
            <a:endParaRPr/>
          </a:p>
          <a:p>
            <a:pPr indent="-317500" lvl="0" marL="457200" rtl="0" algn="l">
              <a:lnSpc>
                <a:spcPct val="100000"/>
              </a:lnSpc>
              <a:spcBef>
                <a:spcPts val="0"/>
              </a:spcBef>
              <a:spcAft>
                <a:spcPts val="0"/>
              </a:spcAft>
              <a:buSzPts val="1400"/>
              <a:buChar char="-"/>
            </a:pPr>
            <a:r>
              <a:rPr lang="en-US"/>
              <a:t>minimum convex hull area percentage with respect to the image area</a:t>
            </a:r>
            <a:endParaRPr/>
          </a:p>
          <a:p>
            <a:pPr indent="-317500" lvl="0" marL="457200" rtl="0" algn="l">
              <a:lnSpc>
                <a:spcPct val="100000"/>
              </a:lnSpc>
              <a:spcBef>
                <a:spcPts val="0"/>
              </a:spcBef>
              <a:spcAft>
                <a:spcPts val="0"/>
              </a:spcAft>
              <a:buSzPts val="1400"/>
              <a:buChar char="-"/>
            </a:pPr>
            <a:r>
              <a:rPr lang="en-US"/>
              <a:t>minimum convex hull area percentage with respect to the largest convex hull found</a:t>
            </a:r>
            <a:endParaRPr sz="1100"/>
          </a:p>
        </p:txBody>
      </p:sp>
      <p:sp>
        <p:nvSpPr>
          <p:cNvPr id="101" name="Google Shape;101;g8ae873355f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ae873355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ae873355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a:t>These are the results for painting detection evaluation:</a:t>
            </a:r>
            <a:endParaRPr/>
          </a:p>
          <a:p>
            <a:pPr indent="-317500" lvl="0" marL="457200" rtl="0" algn="l">
              <a:lnSpc>
                <a:spcPct val="100000"/>
              </a:lnSpc>
              <a:spcBef>
                <a:spcPts val="0"/>
              </a:spcBef>
              <a:spcAft>
                <a:spcPts val="0"/>
              </a:spcAft>
              <a:buSzPts val="1400"/>
              <a:buChar char="-"/>
            </a:pPr>
            <a:r>
              <a:rPr lang="en-US"/>
              <a:t>table 1 shows the results for step 1 (without checks)</a:t>
            </a:r>
            <a:endParaRPr/>
          </a:p>
          <a:p>
            <a:pPr indent="-317500" lvl="0" marL="457200" rtl="0" algn="l">
              <a:lnSpc>
                <a:spcPct val="100000"/>
              </a:lnSpc>
              <a:spcBef>
                <a:spcPts val="0"/>
              </a:spcBef>
              <a:spcAft>
                <a:spcPts val="0"/>
              </a:spcAft>
              <a:buSzPts val="1400"/>
              <a:buChar char="-"/>
            </a:pPr>
            <a:r>
              <a:rPr lang="en-US"/>
              <a:t>table 2 shows the results for step 2 (with checks)</a:t>
            </a:r>
            <a:endParaRPr/>
          </a:p>
          <a:p>
            <a:pPr indent="0" lvl="0" marL="0" rtl="0" algn="l">
              <a:lnSpc>
                <a:spcPct val="100000"/>
              </a:lnSpc>
              <a:spcBef>
                <a:spcPts val="0"/>
              </a:spcBef>
              <a:spcAft>
                <a:spcPts val="0"/>
              </a:spcAft>
              <a:buNone/>
            </a:pPr>
            <a:r>
              <a:rPr lang="en-US"/>
              <a:t>As we expected, we got very considerable increments in precision and f1 score, sacrificing a bit of recall</a:t>
            </a:r>
            <a:endParaRPr/>
          </a:p>
          <a:p>
            <a:pPr indent="0" lvl="0" marL="0" rtl="0" algn="l">
              <a:lnSpc>
                <a:spcPct val="100000"/>
              </a:lnSpc>
              <a:spcBef>
                <a:spcPts val="0"/>
              </a:spcBef>
              <a:spcAft>
                <a:spcPts val="0"/>
              </a:spcAft>
              <a:buNone/>
            </a:pPr>
            <a:r>
              <a:rPr lang="en-US"/>
              <a:t> (</a:t>
            </a:r>
            <a:r>
              <a:rPr lang="en-US"/>
              <a:t>the recall for step 1 is quite high and the precision is very low. Instead, in table 2 we can see that the precision has increased a lot, without sacrificing too much the recall)</a:t>
            </a:r>
            <a:endParaRPr b="1"/>
          </a:p>
          <a:p>
            <a:pPr indent="0" lvl="0" marL="0" rtl="0" algn="l">
              <a:lnSpc>
                <a:spcPct val="100000"/>
              </a:lnSpc>
              <a:spcBef>
                <a:spcPts val="0"/>
              </a:spcBef>
              <a:spcAft>
                <a:spcPts val="0"/>
              </a:spcAft>
              <a:buClr>
                <a:schemeClr val="dk1"/>
              </a:buClr>
              <a:buSzPts val="1100"/>
              <a:buFont typeface="Arial"/>
              <a:buNone/>
            </a:pPr>
            <a:r>
              <a:rPr lang="en-US"/>
              <a:t>Limitations:</a:t>
            </a:r>
            <a:endParaRPr/>
          </a:p>
          <a:p>
            <a:pPr indent="-317500" lvl="0" marL="457200" rtl="0" algn="l">
              <a:lnSpc>
                <a:spcPct val="100000"/>
              </a:lnSpc>
              <a:spcBef>
                <a:spcPts val="0"/>
              </a:spcBef>
              <a:spcAft>
                <a:spcPts val="0"/>
              </a:spcAft>
              <a:buSzPts val="1400"/>
              <a:buChar char="-"/>
            </a:pPr>
            <a:r>
              <a:rPr lang="en-US"/>
              <a:t>paintings seen only partially (occluded or too much zoomed in)</a:t>
            </a:r>
            <a:endParaRPr/>
          </a:p>
          <a:p>
            <a:pPr indent="-317500" lvl="0" marL="457200" rtl="0" algn="l">
              <a:lnSpc>
                <a:spcPct val="100000"/>
              </a:lnSpc>
              <a:spcBef>
                <a:spcPts val="0"/>
              </a:spcBef>
              <a:spcAft>
                <a:spcPts val="0"/>
              </a:spcAft>
              <a:buSzPts val="1400"/>
              <a:buChar char="-"/>
            </a:pPr>
            <a:r>
              <a:rPr lang="en-US"/>
              <a:t>paintings strongly in perspective </a:t>
            </a:r>
            <a:endParaRPr/>
          </a:p>
          <a:p>
            <a:pPr indent="-317500" lvl="0" marL="457200" rtl="0" algn="l">
              <a:lnSpc>
                <a:spcPct val="100000"/>
              </a:lnSpc>
              <a:spcBef>
                <a:spcPts val="0"/>
              </a:spcBef>
              <a:spcAft>
                <a:spcPts val="0"/>
              </a:spcAft>
              <a:buSzPts val="1400"/>
              <a:buChar char="-"/>
            </a:pPr>
            <a:r>
              <a:rPr lang="en-US"/>
              <a:t>paintings overlapped with other artifacts of people</a:t>
            </a:r>
            <a:endParaRPr/>
          </a:p>
          <a:p>
            <a:pPr indent="-317500" lvl="0" marL="457200" rtl="0" algn="l">
              <a:lnSpc>
                <a:spcPct val="100000"/>
              </a:lnSpc>
              <a:spcBef>
                <a:spcPts val="0"/>
              </a:spcBef>
              <a:spcAft>
                <a:spcPts val="0"/>
              </a:spcAft>
              <a:buSzPts val="1400"/>
              <a:buChar char="-"/>
            </a:pPr>
            <a:r>
              <a:rPr lang="en-US"/>
              <a:t>hyperparameters of checks are found experimentally (</a:t>
            </a:r>
            <a:r>
              <a:rPr i="1" lang="en-US"/>
              <a:t>sub-optimal</a:t>
            </a:r>
            <a:r>
              <a:rPr lang="en-US"/>
              <a:t>)</a:t>
            </a:r>
            <a:endParaRPr sz="1100"/>
          </a:p>
        </p:txBody>
      </p:sp>
      <p:sp>
        <p:nvSpPr>
          <p:cNvPr id="116" name="Google Shape;116;g8ae873355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8ae873355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ae873355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painting retrieval: first of all, we took all the paintings in the database and extracted the sift keypoints. </a:t>
            </a:r>
            <a:endParaRPr/>
          </a:p>
          <a:p>
            <a:pPr indent="0" lvl="0" marL="0" rtl="0" algn="l">
              <a:spcBef>
                <a:spcPts val="0"/>
              </a:spcBef>
              <a:spcAft>
                <a:spcPts val="0"/>
              </a:spcAft>
              <a:buNone/>
            </a:pPr>
            <a:r>
              <a:rPr lang="en-US"/>
              <a:t>We built 2 lists: one with all the sift keypoint descriptors and the other with the painting ids associated with each sift. </a:t>
            </a:r>
            <a:endParaRPr/>
          </a:p>
          <a:p>
            <a:pPr indent="0" lvl="0" marL="0" rtl="0" algn="l">
              <a:spcBef>
                <a:spcPts val="0"/>
              </a:spcBef>
              <a:spcAft>
                <a:spcPts val="0"/>
              </a:spcAft>
              <a:buNone/>
            </a:pPr>
            <a:r>
              <a:rPr lang="en-US"/>
              <a:t>We saved those 2 lists in 2 files.</a:t>
            </a:r>
            <a:endParaRPr/>
          </a:p>
          <a:p>
            <a:pPr indent="0" lvl="0" marL="0" rtl="0" algn="l">
              <a:spcBef>
                <a:spcPts val="0"/>
              </a:spcBef>
              <a:spcAft>
                <a:spcPts val="0"/>
              </a:spcAft>
              <a:buNone/>
            </a:pPr>
            <a:r>
              <a:rPr lang="en-US"/>
              <a:t> Then, we trained a knn classifier (given a sift descriptor, it predict a painting id)</a:t>
            </a:r>
            <a:endParaRPr/>
          </a:p>
        </p:txBody>
      </p:sp>
      <p:sp>
        <p:nvSpPr>
          <p:cNvPr id="130" name="Google Shape;130;g8ae873355f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ae873355f_1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ae873355f_1_2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At test time, we take a ROI and we compute the sift keypoints only for the central elliptical part of the image: this is done to avoid false detections over the border of the painting (later we’ll show the improvements given). </a:t>
            </a:r>
            <a:endParaRPr/>
          </a:p>
          <a:p>
            <a:pPr indent="0" lvl="0" marL="0" rtl="0" algn="l">
              <a:spcBef>
                <a:spcPts val="0"/>
              </a:spcBef>
              <a:spcAft>
                <a:spcPts val="0"/>
              </a:spcAft>
              <a:buNone/>
            </a:pPr>
            <a:r>
              <a:rPr lang="en-US"/>
              <a:t>Then, for each keypoint descriptor, the knn classifier finds the most similar descriptor and return the corresponding painting id.</a:t>
            </a:r>
            <a:endParaRPr/>
          </a:p>
          <a:p>
            <a:pPr indent="0" lvl="0" marL="0" rtl="0" algn="l">
              <a:spcBef>
                <a:spcPts val="0"/>
              </a:spcBef>
              <a:spcAft>
                <a:spcPts val="0"/>
              </a:spcAft>
              <a:buNone/>
            </a:pPr>
            <a:r>
              <a:rPr lang="en-US"/>
              <a:t> We compute the frequency vector and sorting the indices by </a:t>
            </a:r>
            <a:r>
              <a:rPr lang="en-US"/>
              <a:t>frequency</a:t>
            </a:r>
            <a:r>
              <a:rPr lang="en-US"/>
              <a:t> we obtain the ranked list of the painting ids, where the top1 should be the real painting. </a:t>
            </a:r>
            <a:endParaRPr/>
          </a:p>
        </p:txBody>
      </p:sp>
      <p:sp>
        <p:nvSpPr>
          <p:cNvPr id="189" name="Google Shape;189;g8ae873355f_1_2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ae873355f_1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ae873355f_1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Since many paintings are missing from the database, the top1 in the ranked list can be wrong, and so we wanted to identify this situation (also because we need to know this for painting rectification). </a:t>
            </a:r>
            <a:endParaRPr/>
          </a:p>
          <a:p>
            <a:pPr indent="0" lvl="0" marL="0" rtl="0" algn="l">
              <a:spcBef>
                <a:spcPts val="0"/>
              </a:spcBef>
              <a:spcAft>
                <a:spcPts val="0"/>
              </a:spcAft>
              <a:buNone/>
            </a:pPr>
            <a:r>
              <a:rPr lang="en-US"/>
              <a:t>For this reason, we make an extra check: we compute the sift matches between the top1 and the test image.</a:t>
            </a:r>
            <a:endParaRPr/>
          </a:p>
          <a:p>
            <a:pPr indent="0" lvl="0" marL="0" rtl="0" algn="l">
              <a:spcBef>
                <a:spcPts val="0"/>
              </a:spcBef>
              <a:spcAft>
                <a:spcPts val="0"/>
              </a:spcAft>
              <a:buNone/>
            </a:pPr>
            <a:r>
              <a:rPr lang="en-US"/>
              <a:t> If the number of matches is above a threshold, we can say that the top1 is actually the real painting, otherwise we insert a -1 in first position.</a:t>
            </a:r>
            <a:endParaRPr/>
          </a:p>
          <a:p>
            <a:pPr indent="0" lvl="0" marL="0" rtl="0" algn="l">
              <a:spcBef>
                <a:spcPts val="0"/>
              </a:spcBef>
              <a:spcAft>
                <a:spcPts val="0"/>
              </a:spcAft>
              <a:buNone/>
            </a:pPr>
            <a:r>
              <a:rPr lang="en-US"/>
              <a:t>now my team mate cristian will show the painting retrieval results and conclude with the people detection and localitazion</a:t>
            </a:r>
            <a:endParaRPr/>
          </a:p>
        </p:txBody>
      </p:sp>
      <p:sp>
        <p:nvSpPr>
          <p:cNvPr id="248" name="Google Shape;248;g8ae873355f_1_3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ae873355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ae873355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These are the results for painting retrieval. As you can see the elliptical mask is very effective because we have an increment of the 26% of the precision. </a:t>
            </a:r>
            <a:endParaRPr/>
          </a:p>
          <a:p>
            <a:pPr indent="0" lvl="0" marL="0" rtl="0" algn="l">
              <a:spcBef>
                <a:spcPts val="0"/>
              </a:spcBef>
              <a:spcAft>
                <a:spcPts val="0"/>
              </a:spcAft>
              <a:buNone/>
            </a:pPr>
            <a:r>
              <a:rPr lang="en-US"/>
              <a:t>The -1 means that for that video all the detections have ground truth equals to -1 (not in database) or there are no painting detections (like in video 4 that has only statues). </a:t>
            </a:r>
            <a:endParaRPr/>
          </a:p>
          <a:p>
            <a:pPr indent="0" lvl="0" marL="0" rtl="0" algn="l">
              <a:spcBef>
                <a:spcPts val="0"/>
              </a:spcBef>
              <a:spcAft>
                <a:spcPts val="0"/>
              </a:spcAft>
              <a:buNone/>
            </a:pPr>
            <a:r>
              <a:rPr lang="en-US"/>
              <a:t>For the retrieval evaluation we used a rank scope of 5. The last column shows results for classification task and so we only look at the top1 in the ranking.</a:t>
            </a:r>
            <a:endParaRPr/>
          </a:p>
        </p:txBody>
      </p:sp>
      <p:sp>
        <p:nvSpPr>
          <p:cNvPr id="279" name="Google Shape;279;g8ae873355f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ae873355f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ae873355f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painting rectification, the system takes the ranked list from the retrieval and looks at the rank1 element. If it’s different from -1, the system takes the coordinates of the sift keypoints matches in order to obtain the homography transformation matrix. Otherwise, if it’s equal to -1, then we use a simpler approach that it’s effective on rectangular paintings but it does not preserve the proportions of the real painting: we extract the four corners coordinates from the contour </a:t>
            </a:r>
            <a:r>
              <a:rPr lang="en-US"/>
              <a:t>in order to obtain the homography transformation matrix. </a:t>
            </a:r>
            <a:endParaRPr/>
          </a:p>
        </p:txBody>
      </p:sp>
      <p:sp>
        <p:nvSpPr>
          <p:cNvPr id="289" name="Google Shape;289;g8ae873355f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273250" y="2662779"/>
            <a:ext cx="7408805" cy="622490"/>
          </a:xfrm>
          <a:prstGeom prst="rect">
            <a:avLst/>
          </a:prstGeom>
          <a:noFill/>
          <a:ln>
            <a:noFill/>
          </a:ln>
        </p:spPr>
        <p:txBody>
          <a:bodyPr anchorCtr="0" anchor="b" bIns="121900" lIns="122400" spcFirstLastPara="1" rIns="122400" wrap="square" tIns="121900">
            <a:noAutofit/>
          </a:bodyPr>
          <a:lstStyle>
            <a:lvl1pPr lvl="0" algn="l">
              <a:lnSpc>
                <a:spcPct val="100000"/>
              </a:lnSpc>
              <a:spcBef>
                <a:spcPts val="0"/>
              </a:spcBef>
              <a:spcAft>
                <a:spcPts val="0"/>
              </a:spcAft>
              <a:buSzPts val="6900"/>
              <a:buNone/>
              <a:defRPr sz="2800">
                <a:latin typeface="Calibri"/>
                <a:ea typeface="Calibri"/>
                <a:cs typeface="Calibri"/>
                <a:sym typeface="Calibri"/>
              </a:defRPr>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6" name="Google Shape;16;p2"/>
          <p:cNvSpPr txBox="1"/>
          <p:nvPr>
            <p:ph idx="1" type="subTitle"/>
          </p:nvPr>
        </p:nvSpPr>
        <p:spPr>
          <a:xfrm>
            <a:off x="8125043" y="6329550"/>
            <a:ext cx="4758699" cy="10569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sz="2400">
                <a:latin typeface="Calibri"/>
                <a:ea typeface="Calibri"/>
                <a:cs typeface="Calibri"/>
                <a:sym typeface="Calibri"/>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7" name="Google Shape;17;p2"/>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 name="Google Shape;18;p2"/>
          <p:cNvPicPr preferRelativeResize="0"/>
          <p:nvPr/>
        </p:nvPicPr>
        <p:blipFill rotWithShape="1">
          <a:blip r:embed="rId2">
            <a:alphaModFix/>
          </a:blip>
          <a:srcRect b="0" l="0" r="0" t="0"/>
          <a:stretch/>
        </p:blipFill>
        <p:spPr>
          <a:xfrm>
            <a:off x="10128660" y="1063787"/>
            <a:ext cx="1899650" cy="399254"/>
          </a:xfrm>
          <a:prstGeom prst="rect">
            <a:avLst/>
          </a:prstGeom>
          <a:noFill/>
          <a:ln>
            <a:noFill/>
          </a:ln>
        </p:spPr>
      </p:pic>
      <p:sp>
        <p:nvSpPr>
          <p:cNvPr id="19" name="Google Shape;19;p2"/>
          <p:cNvSpPr txBox="1"/>
          <p:nvPr/>
        </p:nvSpPr>
        <p:spPr>
          <a:xfrm>
            <a:off x="273250" y="5484366"/>
            <a:ext cx="4758699" cy="1056900"/>
          </a:xfrm>
          <a:prstGeom prst="rect">
            <a:avLst/>
          </a:prstGeom>
          <a:noFill/>
          <a:ln>
            <a:noFill/>
          </a:ln>
        </p:spPr>
        <p:txBody>
          <a:bodyPr anchorCtr="0" anchor="t" bIns="121900" lIns="121900" spcFirstLastPara="1" rIns="121900" wrap="square" tIns="121900">
            <a:noAutofit/>
          </a:bodyPr>
          <a:lstStyle/>
          <a:p>
            <a:pPr indent="-381000" lvl="0" marL="457200" marR="0" rtl="0" algn="l">
              <a:lnSpc>
                <a:spcPct val="100000"/>
              </a:lnSpc>
              <a:spcBef>
                <a:spcPts val="0"/>
              </a:spcBef>
              <a:spcAft>
                <a:spcPts val="0"/>
              </a:spcAft>
              <a:buClr>
                <a:srgbClr val="001242"/>
              </a:buClr>
              <a:buSzPts val="3700"/>
              <a:buFont typeface="Arial"/>
              <a:buNone/>
            </a:pPr>
            <a:r>
              <a:t/>
            </a:r>
            <a:endParaRPr b="0" i="0" sz="3200" u="none" cap="none" strike="noStrike">
              <a:solidFill>
                <a:srgbClr val="C00000"/>
              </a:solidFill>
              <a:latin typeface="Calibri"/>
              <a:ea typeface="Calibri"/>
              <a:cs typeface="Calibri"/>
              <a:sym typeface="Calibri"/>
            </a:endParaRPr>
          </a:p>
        </p:txBody>
      </p:sp>
      <p:cxnSp>
        <p:nvCxnSpPr>
          <p:cNvPr id="20" name="Google Shape;20;p2"/>
          <p:cNvCxnSpPr/>
          <p:nvPr/>
        </p:nvCxnSpPr>
        <p:spPr>
          <a:xfrm>
            <a:off x="273250" y="739185"/>
            <a:ext cx="6692434" cy="10951"/>
          </a:xfrm>
          <a:prstGeom prst="straightConnector1">
            <a:avLst/>
          </a:prstGeom>
          <a:noFill/>
          <a:ln cap="flat" cmpd="sng" w="12700">
            <a:solidFill>
              <a:srgbClr val="C00000"/>
            </a:solidFill>
            <a:prstDash val="solid"/>
            <a:round/>
            <a:headEnd len="sm" w="sm" type="none"/>
            <a:tailEnd len="sm" w="sm" type="none"/>
          </a:ln>
        </p:spPr>
      </p:cxnSp>
      <p:sp>
        <p:nvSpPr>
          <p:cNvPr id="21" name="Google Shape;21;p2"/>
          <p:cNvSpPr/>
          <p:nvPr/>
        </p:nvSpPr>
        <p:spPr>
          <a:xfrm>
            <a:off x="217583" y="276353"/>
            <a:ext cx="6096000" cy="13234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1242"/>
              </a:buClr>
              <a:buSzPts val="6900"/>
              <a:buFont typeface="Source Sans Pro SemiBold"/>
              <a:buNone/>
            </a:pPr>
            <a:r>
              <a:rPr b="0" i="0" lang="en-US" sz="2000" u="none" cap="none" strike="noStrike">
                <a:solidFill>
                  <a:srgbClr val="001242"/>
                </a:solidFill>
                <a:latin typeface="Calibri"/>
                <a:ea typeface="Calibri"/>
                <a:cs typeface="Calibri"/>
                <a:sym typeface="Calibri"/>
              </a:rPr>
              <a:t>Università degli Studi di Modena e Reggio Emilia</a:t>
            </a:r>
            <a:endParaRPr/>
          </a:p>
          <a:p>
            <a:pPr indent="0" lvl="0" marL="0" marR="0" rtl="0" algn="l">
              <a:lnSpc>
                <a:spcPct val="100000"/>
              </a:lnSpc>
              <a:spcBef>
                <a:spcPts val="0"/>
              </a:spcBef>
              <a:spcAft>
                <a:spcPts val="0"/>
              </a:spcAft>
              <a:buClr>
                <a:srgbClr val="001242"/>
              </a:buClr>
              <a:buSzPts val="6900"/>
              <a:buFont typeface="Source Sans Pro SemiBold"/>
              <a:buNone/>
            </a:pPr>
            <a:r>
              <a:t/>
            </a:r>
            <a:endParaRPr b="0" i="0" sz="2000" u="none" cap="none" strike="noStrike">
              <a:solidFill>
                <a:srgbClr val="001242"/>
              </a:solidFill>
              <a:latin typeface="Calibri"/>
              <a:ea typeface="Calibri"/>
              <a:cs typeface="Calibri"/>
              <a:sym typeface="Calibri"/>
            </a:endParaRPr>
          </a:p>
          <a:p>
            <a:pPr indent="0" lvl="0" marL="0" marR="0" rtl="0" algn="l">
              <a:lnSpc>
                <a:spcPct val="100000"/>
              </a:lnSpc>
              <a:spcBef>
                <a:spcPts val="0"/>
              </a:spcBef>
              <a:spcAft>
                <a:spcPts val="0"/>
              </a:spcAft>
              <a:buClr>
                <a:srgbClr val="001242"/>
              </a:buClr>
              <a:buSzPts val="6900"/>
              <a:buFont typeface="Source Sans Pro SemiBold"/>
              <a:buNone/>
            </a:pPr>
            <a:r>
              <a:rPr b="0" i="0" lang="en-US" sz="2000" u="none" cap="none" strike="noStrike">
                <a:solidFill>
                  <a:srgbClr val="001242"/>
                </a:solidFill>
                <a:latin typeface="Calibri"/>
                <a:ea typeface="Calibri"/>
                <a:cs typeface="Calibri"/>
                <a:sym typeface="Calibri"/>
              </a:rPr>
              <a:t>Laurea Magistrale in Ingegneria Informatica</a:t>
            </a:r>
            <a:endParaRPr/>
          </a:p>
          <a:p>
            <a:pPr indent="0" lvl="0" marL="0" marR="0" rtl="0" algn="l">
              <a:lnSpc>
                <a:spcPct val="100000"/>
              </a:lnSpc>
              <a:spcBef>
                <a:spcPts val="0"/>
              </a:spcBef>
              <a:spcAft>
                <a:spcPts val="0"/>
              </a:spcAft>
              <a:buClr>
                <a:srgbClr val="001242"/>
              </a:buClr>
              <a:buSzPts val="6900"/>
              <a:buFont typeface="Source Sans Pro SemiBold"/>
              <a:buNone/>
            </a:pPr>
            <a:r>
              <a:rPr b="0" i="0" lang="en-US" sz="2000" u="none" cap="none" strike="noStrike">
                <a:solidFill>
                  <a:srgbClr val="001242"/>
                </a:solidFill>
                <a:latin typeface="Calibri"/>
                <a:ea typeface="Calibri"/>
                <a:cs typeface="Calibri"/>
                <a:sym typeface="Calibri"/>
              </a:rPr>
              <a:t>a.a. 2019-2020</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609600" y="152718"/>
            <a:ext cx="9422837" cy="756002"/>
          </a:xfrm>
          <a:prstGeom prst="rect">
            <a:avLst/>
          </a:prstGeom>
          <a:noFill/>
          <a:ln>
            <a:noFill/>
          </a:ln>
        </p:spPr>
        <p:txBody>
          <a:bodyPr anchorCtr="0" anchor="t" bIns="121900" lIns="122400" spcFirstLastPara="1" rIns="122400" wrap="square" tIns="121900">
            <a:noAutofit/>
          </a:bodyPr>
          <a:lstStyle>
            <a:lvl1pPr lvl="0" algn="l">
              <a:lnSpc>
                <a:spcPct val="100000"/>
              </a:lnSpc>
              <a:spcBef>
                <a:spcPts val="0"/>
              </a:spcBef>
              <a:spcAft>
                <a:spcPts val="0"/>
              </a:spcAft>
              <a:buSzPts val="3000"/>
              <a:buNone/>
              <a:defRPr>
                <a:latin typeface="Calibri"/>
                <a:ea typeface="Calibri"/>
                <a:cs typeface="Calibri"/>
                <a:sym typeface="Calibri"/>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4" name="Google Shape;24;p3"/>
          <p:cNvSpPr txBox="1"/>
          <p:nvPr>
            <p:ph idx="1" type="body"/>
          </p:nvPr>
        </p:nvSpPr>
        <p:spPr>
          <a:xfrm>
            <a:off x="609600" y="1052736"/>
            <a:ext cx="11151029" cy="5616624"/>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b="0" sz="2000">
                <a:latin typeface="Calibri"/>
                <a:ea typeface="Calibri"/>
                <a:cs typeface="Calibri"/>
                <a:sym typeface="Calibri"/>
              </a:defRPr>
            </a:lvl1pPr>
            <a:lvl2pPr indent="-349250" lvl="1" marL="914400" algn="l">
              <a:lnSpc>
                <a:spcPct val="100000"/>
              </a:lnSpc>
              <a:spcBef>
                <a:spcPts val="0"/>
              </a:spcBef>
              <a:spcAft>
                <a:spcPts val="0"/>
              </a:spcAft>
              <a:buSzPts val="1900"/>
              <a:buChar char="○"/>
              <a:defRPr>
                <a:latin typeface="Calibri"/>
                <a:ea typeface="Calibri"/>
                <a:cs typeface="Calibri"/>
                <a:sym typeface="Calibri"/>
              </a:defRPr>
            </a:lvl2pPr>
            <a:lvl3pPr indent="-349250" lvl="2" marL="1371600" algn="l">
              <a:lnSpc>
                <a:spcPct val="100000"/>
              </a:lnSpc>
              <a:spcBef>
                <a:spcPts val="0"/>
              </a:spcBef>
              <a:spcAft>
                <a:spcPts val="0"/>
              </a:spcAft>
              <a:buSzPts val="1900"/>
              <a:buChar char="■"/>
              <a:defRPr>
                <a:latin typeface="Calibri"/>
                <a:ea typeface="Calibri"/>
                <a:cs typeface="Calibri"/>
                <a:sym typeface="Calibri"/>
              </a:defRPr>
            </a:lvl3pPr>
            <a:lvl4pPr indent="-349250" lvl="3" marL="1828800" algn="l">
              <a:lnSpc>
                <a:spcPct val="100000"/>
              </a:lnSpc>
              <a:spcBef>
                <a:spcPts val="0"/>
              </a:spcBef>
              <a:spcAft>
                <a:spcPts val="0"/>
              </a:spcAft>
              <a:buSzPts val="1900"/>
              <a:buChar char="●"/>
              <a:defRPr>
                <a:latin typeface="Calibri"/>
                <a:ea typeface="Calibri"/>
                <a:cs typeface="Calibri"/>
                <a:sym typeface="Calibri"/>
              </a:defRPr>
            </a:lvl4pPr>
            <a:lvl5pPr indent="-349250" lvl="4" marL="2286000" algn="l">
              <a:lnSpc>
                <a:spcPct val="100000"/>
              </a:lnSpc>
              <a:spcBef>
                <a:spcPts val="0"/>
              </a:spcBef>
              <a:spcAft>
                <a:spcPts val="0"/>
              </a:spcAft>
              <a:buSzPts val="1900"/>
              <a:buChar char="○"/>
              <a:defRPr>
                <a:latin typeface="Calibri"/>
                <a:ea typeface="Calibri"/>
                <a:cs typeface="Calibri"/>
                <a:sym typeface="Calibri"/>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5" name="Google Shape;25;p3"/>
          <p:cNvSpPr txBox="1"/>
          <p:nvPr>
            <p:ph idx="12" type="sldNum"/>
          </p:nvPr>
        </p:nvSpPr>
        <p:spPr>
          <a:xfrm>
            <a:off x="11472598" y="6454581"/>
            <a:ext cx="506156" cy="365125"/>
          </a:xfrm>
          <a:prstGeom prst="rect">
            <a:avLst/>
          </a:prstGeom>
          <a:noFill/>
          <a:ln>
            <a:noFill/>
          </a:ln>
        </p:spPr>
        <p:txBody>
          <a:bodyPr anchorCtr="0" anchor="ctr" bIns="121900" lIns="121900" spcFirstLastPara="1" rIns="121900" wrap="square" tIns="121900">
            <a:noAutofit/>
          </a:bodyPr>
          <a:lstStyle>
            <a:lvl1pPr indent="0" lvl="0" marL="0" algn="r">
              <a:lnSpc>
                <a:spcPct val="100000"/>
              </a:lnSpc>
              <a:spcBef>
                <a:spcPts val="0"/>
              </a:spcBef>
              <a:spcAft>
                <a:spcPts val="0"/>
              </a:spcAft>
              <a:buSzPts val="1100"/>
              <a:buNone/>
              <a:defRPr b="0" i="0" sz="1100" u="none" cap="none" strike="noStrike">
                <a:solidFill>
                  <a:srgbClr val="FFFFFF"/>
                </a:solidFill>
                <a:latin typeface="Calibri"/>
                <a:ea typeface="Calibri"/>
                <a:cs typeface="Calibri"/>
                <a:sym typeface="Calibri"/>
              </a:defRPr>
            </a:lvl1pPr>
            <a:lvl2pPr indent="0" lvl="1" marL="0" algn="r">
              <a:lnSpc>
                <a:spcPct val="100000"/>
              </a:lnSpc>
              <a:spcBef>
                <a:spcPts val="0"/>
              </a:spcBef>
              <a:spcAft>
                <a:spcPts val="0"/>
              </a:spcAft>
              <a:buSzPts val="1100"/>
              <a:buNone/>
              <a:defRPr b="0" i="0" sz="1100" u="none" cap="none" strike="noStrike">
                <a:solidFill>
                  <a:srgbClr val="FFFFFF"/>
                </a:solidFill>
                <a:latin typeface="Calibri"/>
                <a:ea typeface="Calibri"/>
                <a:cs typeface="Calibri"/>
                <a:sym typeface="Calibri"/>
              </a:defRPr>
            </a:lvl2pPr>
            <a:lvl3pPr indent="0" lvl="2" marL="0" algn="r">
              <a:lnSpc>
                <a:spcPct val="100000"/>
              </a:lnSpc>
              <a:spcBef>
                <a:spcPts val="0"/>
              </a:spcBef>
              <a:spcAft>
                <a:spcPts val="0"/>
              </a:spcAft>
              <a:buSzPts val="1100"/>
              <a:buNone/>
              <a:defRPr b="0" i="0" sz="1100" u="none" cap="none" strike="noStrike">
                <a:solidFill>
                  <a:srgbClr val="FFFFFF"/>
                </a:solidFill>
                <a:latin typeface="Calibri"/>
                <a:ea typeface="Calibri"/>
                <a:cs typeface="Calibri"/>
                <a:sym typeface="Calibri"/>
              </a:defRPr>
            </a:lvl3pPr>
            <a:lvl4pPr indent="0" lvl="3" marL="0" algn="r">
              <a:lnSpc>
                <a:spcPct val="100000"/>
              </a:lnSpc>
              <a:spcBef>
                <a:spcPts val="0"/>
              </a:spcBef>
              <a:spcAft>
                <a:spcPts val="0"/>
              </a:spcAft>
              <a:buSzPts val="1100"/>
              <a:buNone/>
              <a:defRPr b="0" i="0" sz="1100" u="none" cap="none" strike="noStrike">
                <a:solidFill>
                  <a:srgbClr val="FFFFFF"/>
                </a:solidFill>
                <a:latin typeface="Calibri"/>
                <a:ea typeface="Calibri"/>
                <a:cs typeface="Calibri"/>
                <a:sym typeface="Calibri"/>
              </a:defRPr>
            </a:lvl4pPr>
            <a:lvl5pPr indent="0" lvl="4" marL="0" algn="r">
              <a:lnSpc>
                <a:spcPct val="100000"/>
              </a:lnSpc>
              <a:spcBef>
                <a:spcPts val="0"/>
              </a:spcBef>
              <a:spcAft>
                <a:spcPts val="0"/>
              </a:spcAft>
              <a:buSzPts val="1100"/>
              <a:buNone/>
              <a:defRPr b="0" i="0" sz="1100" u="none" cap="none" strike="noStrike">
                <a:solidFill>
                  <a:srgbClr val="FFFFFF"/>
                </a:solidFill>
                <a:latin typeface="Calibri"/>
                <a:ea typeface="Calibri"/>
                <a:cs typeface="Calibri"/>
                <a:sym typeface="Calibri"/>
              </a:defRPr>
            </a:lvl5pPr>
            <a:lvl6pPr indent="0" lvl="5" marL="0" algn="r">
              <a:lnSpc>
                <a:spcPct val="100000"/>
              </a:lnSpc>
              <a:spcBef>
                <a:spcPts val="0"/>
              </a:spcBef>
              <a:spcAft>
                <a:spcPts val="0"/>
              </a:spcAft>
              <a:buSzPts val="1100"/>
              <a:buNone/>
              <a:defRPr b="0" i="0" sz="1100" u="none" cap="none" strike="noStrike">
                <a:solidFill>
                  <a:srgbClr val="FFFFFF"/>
                </a:solidFill>
                <a:latin typeface="Calibri"/>
                <a:ea typeface="Calibri"/>
                <a:cs typeface="Calibri"/>
                <a:sym typeface="Calibri"/>
              </a:defRPr>
            </a:lvl6pPr>
            <a:lvl7pPr indent="0" lvl="6" marL="0" algn="r">
              <a:lnSpc>
                <a:spcPct val="100000"/>
              </a:lnSpc>
              <a:spcBef>
                <a:spcPts val="0"/>
              </a:spcBef>
              <a:spcAft>
                <a:spcPts val="0"/>
              </a:spcAft>
              <a:buSzPts val="1100"/>
              <a:buNone/>
              <a:defRPr b="0" i="0" sz="1100" u="none" cap="none" strike="noStrike">
                <a:solidFill>
                  <a:srgbClr val="FFFFFF"/>
                </a:solidFill>
                <a:latin typeface="Calibri"/>
                <a:ea typeface="Calibri"/>
                <a:cs typeface="Calibri"/>
                <a:sym typeface="Calibri"/>
              </a:defRPr>
            </a:lvl7pPr>
            <a:lvl8pPr indent="0" lvl="7" marL="0" algn="r">
              <a:lnSpc>
                <a:spcPct val="100000"/>
              </a:lnSpc>
              <a:spcBef>
                <a:spcPts val="0"/>
              </a:spcBef>
              <a:spcAft>
                <a:spcPts val="0"/>
              </a:spcAft>
              <a:buSzPts val="1100"/>
              <a:buNone/>
              <a:defRPr b="0" i="0" sz="1100" u="none" cap="none" strike="noStrike">
                <a:solidFill>
                  <a:srgbClr val="FFFFFF"/>
                </a:solidFill>
                <a:latin typeface="Calibri"/>
                <a:ea typeface="Calibri"/>
                <a:cs typeface="Calibri"/>
                <a:sym typeface="Calibri"/>
              </a:defRPr>
            </a:lvl8pPr>
            <a:lvl9pPr indent="0" lvl="8" marL="0" algn="r">
              <a:lnSpc>
                <a:spcPct val="100000"/>
              </a:lnSpc>
              <a:spcBef>
                <a:spcPts val="0"/>
              </a:spcBef>
              <a:spcAft>
                <a:spcPts val="0"/>
              </a:spcAft>
              <a:buSzPts val="1100"/>
              <a:buNone/>
              <a:defRPr b="0" i="0" sz="11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26" name="Shape 26"/>
        <p:cNvGrpSpPr/>
        <p:nvPr/>
      </p:nvGrpSpPr>
      <p:grpSpPr>
        <a:xfrm>
          <a:off x="0" y="0"/>
          <a:ext cx="0" cy="0"/>
          <a:chOff x="0" y="0"/>
          <a:chExt cx="0" cy="0"/>
        </a:xfrm>
      </p:grpSpPr>
      <p:sp>
        <p:nvSpPr>
          <p:cNvPr id="27" name="Google Shape;27;p4"/>
          <p:cNvSpPr txBox="1"/>
          <p:nvPr>
            <p:ph type="title"/>
          </p:nvPr>
        </p:nvSpPr>
        <p:spPr>
          <a:xfrm>
            <a:off x="496800" y="334924"/>
            <a:ext cx="11360700" cy="658500"/>
          </a:xfrm>
          <a:prstGeom prst="rect">
            <a:avLst/>
          </a:prstGeom>
          <a:noFill/>
          <a:ln>
            <a:noFill/>
          </a:ln>
        </p:spPr>
        <p:txBody>
          <a:bodyPr anchorCtr="0" anchor="t" bIns="121900" lIns="122400" spcFirstLastPara="1" rIns="122400" wrap="square" tIns="121900">
            <a:noAutofit/>
          </a:bodyPr>
          <a:lstStyle>
            <a:lvl1pPr lvl="0" algn="l">
              <a:lnSpc>
                <a:spcPct val="100000"/>
              </a:lnSpc>
              <a:spcBef>
                <a:spcPts val="0"/>
              </a:spcBef>
              <a:spcAft>
                <a:spcPts val="0"/>
              </a:spcAft>
              <a:buSzPts val="3000"/>
              <a:buNone/>
              <a:defRPr sz="2000">
                <a:latin typeface="Calibri"/>
                <a:ea typeface="Calibri"/>
                <a:cs typeface="Calibri"/>
                <a:sym typeface="Calibri"/>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8" name="Google Shape;28;p4"/>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9" name="Google Shape;29;p4"/>
          <p:cNvCxnSpPr/>
          <p:nvPr/>
        </p:nvCxnSpPr>
        <p:spPr>
          <a:xfrm>
            <a:off x="481840" y="766563"/>
            <a:ext cx="3170285" cy="10951"/>
          </a:xfrm>
          <a:prstGeom prst="straightConnector1">
            <a:avLst/>
          </a:prstGeom>
          <a:noFill/>
          <a:ln cap="flat" cmpd="sng" w="28575">
            <a:solidFill>
              <a:srgbClr val="C00000"/>
            </a:solidFill>
            <a:prstDash val="solid"/>
            <a:round/>
            <a:headEnd len="sm" w="sm" type="none"/>
            <a:tailEnd len="sm" w="sm" type="none"/>
          </a:ln>
        </p:spPr>
      </p:cxnSp>
      <p:sp>
        <p:nvSpPr>
          <p:cNvPr id="30" name="Google Shape;30;p4"/>
          <p:cNvSpPr txBox="1"/>
          <p:nvPr>
            <p:ph idx="1" type="body"/>
          </p:nvPr>
        </p:nvSpPr>
        <p:spPr>
          <a:xfrm>
            <a:off x="334963" y="1209153"/>
            <a:ext cx="11306175" cy="4883672"/>
          </a:xfrm>
          <a:prstGeom prst="rect">
            <a:avLst/>
          </a:prstGeom>
          <a:noFill/>
          <a:ln>
            <a:noFill/>
          </a:ln>
        </p:spPr>
        <p:txBody>
          <a:bodyPr anchorCtr="0" anchor="t" bIns="121900" lIns="121900" spcFirstLastPara="1" rIns="121900" wrap="square" tIns="121900">
            <a:noAutofit/>
          </a:bodyPr>
          <a:lstStyle>
            <a:lvl1pPr indent="-355600" lvl="0" marL="457200" algn="l">
              <a:lnSpc>
                <a:spcPct val="115000"/>
              </a:lnSpc>
              <a:spcBef>
                <a:spcPts val="0"/>
              </a:spcBef>
              <a:spcAft>
                <a:spcPts val="0"/>
              </a:spcAft>
              <a:buSzPts val="2000"/>
              <a:buChar char="●"/>
              <a:defRPr sz="2000"/>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zato">
  <p:cSld name="Layout personalizzato">
    <p:spTree>
      <p:nvGrpSpPr>
        <p:cNvPr id="31" name="Shape 31"/>
        <p:cNvGrpSpPr/>
        <p:nvPr/>
      </p:nvGrpSpPr>
      <p:grpSpPr>
        <a:xfrm>
          <a:off x="0" y="0"/>
          <a:ext cx="0" cy="0"/>
          <a:chOff x="0" y="0"/>
          <a:chExt cx="0" cy="0"/>
        </a:xfrm>
      </p:grpSpPr>
      <p:sp>
        <p:nvSpPr>
          <p:cNvPr id="32" name="Google Shape;32;p5"/>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algn="r">
              <a:lnSpc>
                <a:spcPct val="100000"/>
              </a:lnSpc>
              <a:spcBef>
                <a:spcPts val="0"/>
              </a:spcBef>
              <a:spcAft>
                <a:spcPts val="0"/>
              </a:spcAft>
              <a:buSzPts val="1300"/>
              <a:buNone/>
              <a:defRPr/>
            </a:lvl1pPr>
            <a:lvl2pPr indent="0" lvl="1" marL="0" algn="r">
              <a:lnSpc>
                <a:spcPct val="100000"/>
              </a:lnSpc>
              <a:spcBef>
                <a:spcPts val="0"/>
              </a:spcBef>
              <a:spcAft>
                <a:spcPts val="0"/>
              </a:spcAft>
              <a:buSzPts val="1300"/>
              <a:buNone/>
              <a:defRPr/>
            </a:lvl2pPr>
            <a:lvl3pPr indent="0" lvl="2" marL="0" algn="r">
              <a:lnSpc>
                <a:spcPct val="100000"/>
              </a:lnSpc>
              <a:spcBef>
                <a:spcPts val="0"/>
              </a:spcBef>
              <a:spcAft>
                <a:spcPts val="0"/>
              </a:spcAft>
              <a:buSzPts val="1300"/>
              <a:buNone/>
              <a:defRPr/>
            </a:lvl3pPr>
            <a:lvl4pPr indent="0" lvl="3" marL="0" algn="r">
              <a:lnSpc>
                <a:spcPct val="100000"/>
              </a:lnSpc>
              <a:spcBef>
                <a:spcPts val="0"/>
              </a:spcBef>
              <a:spcAft>
                <a:spcPts val="0"/>
              </a:spcAft>
              <a:buSzPts val="1300"/>
              <a:buNone/>
              <a:defRPr/>
            </a:lvl4pPr>
            <a:lvl5pPr indent="0" lvl="4" marL="0" algn="r">
              <a:lnSpc>
                <a:spcPct val="100000"/>
              </a:lnSpc>
              <a:spcBef>
                <a:spcPts val="0"/>
              </a:spcBef>
              <a:spcAft>
                <a:spcPts val="0"/>
              </a:spcAft>
              <a:buSzPts val="1300"/>
              <a:buNone/>
              <a:defRPr/>
            </a:lvl5pPr>
            <a:lvl6pPr indent="0" lvl="5" marL="0" algn="r">
              <a:lnSpc>
                <a:spcPct val="100000"/>
              </a:lnSpc>
              <a:spcBef>
                <a:spcPts val="0"/>
              </a:spcBef>
              <a:spcAft>
                <a:spcPts val="0"/>
              </a:spcAft>
              <a:buSzPts val="1300"/>
              <a:buNone/>
              <a:defRPr/>
            </a:lvl6pPr>
            <a:lvl7pPr indent="0" lvl="6" marL="0" algn="r">
              <a:lnSpc>
                <a:spcPct val="100000"/>
              </a:lnSpc>
              <a:spcBef>
                <a:spcPts val="0"/>
              </a:spcBef>
              <a:spcAft>
                <a:spcPts val="0"/>
              </a:spcAft>
              <a:buSzPts val="1300"/>
              <a:buNone/>
              <a:defRPr/>
            </a:lvl7pPr>
            <a:lvl8pPr indent="0" lvl="7" marL="0" algn="r">
              <a:lnSpc>
                <a:spcPct val="100000"/>
              </a:lnSpc>
              <a:spcBef>
                <a:spcPts val="0"/>
              </a:spcBef>
              <a:spcAft>
                <a:spcPts val="0"/>
              </a:spcAft>
              <a:buSzPts val="1300"/>
              <a:buNone/>
              <a:defRPr/>
            </a:lvl8pPr>
            <a:lvl9pPr indent="0" lvl="8" marL="0" algn="r">
              <a:lnSpc>
                <a:spcPct val="100000"/>
              </a:lnSpc>
              <a:spcBef>
                <a:spcPts val="0"/>
              </a:spcBef>
              <a:spcAft>
                <a:spcPts val="0"/>
              </a:spcAft>
              <a:buSzPts val="1300"/>
              <a:buNone/>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5"/>
          <p:cNvSpPr txBox="1"/>
          <p:nvPr>
            <p:ph idx="1" type="body"/>
          </p:nvPr>
        </p:nvSpPr>
        <p:spPr>
          <a:xfrm>
            <a:off x="334963" y="432560"/>
            <a:ext cx="11306175" cy="5660265"/>
          </a:xfrm>
          <a:prstGeom prst="rect">
            <a:avLst/>
          </a:prstGeom>
          <a:noFill/>
          <a:ln>
            <a:noFill/>
          </a:ln>
        </p:spPr>
        <p:txBody>
          <a:bodyPr anchorCtr="0" anchor="t" bIns="121900" lIns="121900" spcFirstLastPara="1" rIns="121900" wrap="square" tIns="121900">
            <a:noAutofit/>
          </a:bodyPr>
          <a:lstStyle>
            <a:lvl1pPr indent="-381000" lvl="0" marL="457200" algn="just">
              <a:lnSpc>
                <a:spcPct val="115000"/>
              </a:lnSpc>
              <a:spcBef>
                <a:spcPts val="0"/>
              </a:spcBef>
              <a:spcAft>
                <a:spcPts val="0"/>
              </a:spcAft>
              <a:buSzPts val="2400"/>
              <a:buChar char="●"/>
              <a:defRPr sz="2000"/>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96800" y="334924"/>
            <a:ext cx="11360700" cy="658500"/>
          </a:xfrm>
          <a:prstGeom prst="rect">
            <a:avLst/>
          </a:prstGeom>
          <a:noFill/>
          <a:ln>
            <a:noFill/>
          </a:ln>
        </p:spPr>
        <p:txBody>
          <a:bodyPr anchorCtr="0" anchor="t" bIns="121900" lIns="122400" spcFirstLastPara="1" rIns="122400" wrap="square" tIns="121900">
            <a:noAutofit/>
          </a:bodyPr>
          <a:lstStyle>
            <a:lvl1pPr lvl="0" marR="0" rtl="0" algn="l">
              <a:lnSpc>
                <a:spcPct val="100000"/>
              </a:lnSpc>
              <a:spcBef>
                <a:spcPts val="0"/>
              </a:spcBef>
              <a:spcAft>
                <a:spcPts val="0"/>
              </a:spcAft>
              <a:buClr>
                <a:srgbClr val="001242"/>
              </a:buClr>
              <a:buSzPts val="3000"/>
              <a:buFont typeface="Source Sans Pro SemiBold"/>
              <a:buNone/>
              <a:defRPr b="1" i="0" sz="3000" u="none" cap="none" strike="noStrike">
                <a:solidFill>
                  <a:srgbClr val="001242"/>
                </a:solidFill>
                <a:latin typeface="Source Sans Pro SemiBold"/>
                <a:ea typeface="Source Sans Pro SemiBold"/>
                <a:cs typeface="Source Sans Pro SemiBold"/>
                <a:sym typeface="Source Sans Pro SemiBold"/>
              </a:defRPr>
            </a:lvl1pPr>
            <a:lvl2pPr lvl="1"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2pPr>
            <a:lvl3pPr lvl="2"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3pPr>
            <a:lvl4pPr lvl="3"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4pPr>
            <a:lvl5pPr lvl="4"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5pPr>
            <a:lvl6pPr lvl="5"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6pPr>
            <a:lvl7pPr lvl="6"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7pPr>
            <a:lvl8pPr lvl="7"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8pPr>
            <a:lvl9pPr lvl="8" marR="0" rtl="0" algn="l">
              <a:lnSpc>
                <a:spcPct val="100000"/>
              </a:lnSpc>
              <a:spcBef>
                <a:spcPts val="0"/>
              </a:spcBef>
              <a:spcAft>
                <a:spcPts val="0"/>
              </a:spcAft>
              <a:buClr>
                <a:srgbClr val="001242"/>
              </a:buClr>
              <a:buSzPts val="3700"/>
              <a:buFont typeface="Arial"/>
              <a:buNone/>
              <a:defRPr b="0" i="0" sz="3700" u="none" cap="none" strike="noStrike">
                <a:solidFill>
                  <a:srgbClr val="001242"/>
                </a:solidFill>
                <a:latin typeface="Arial"/>
                <a:ea typeface="Arial"/>
                <a:cs typeface="Arial"/>
                <a:sym typeface="Arial"/>
              </a:defRPr>
            </a:lvl9pPr>
          </a:lstStyle>
          <a:p/>
        </p:txBody>
      </p:sp>
      <p:sp>
        <p:nvSpPr>
          <p:cNvPr id="11" name="Google Shape;11;p1"/>
          <p:cNvSpPr txBox="1"/>
          <p:nvPr>
            <p:ph idx="1" type="body"/>
          </p:nvPr>
        </p:nvSpPr>
        <p:spPr>
          <a:xfrm>
            <a:off x="377272" y="1209502"/>
            <a:ext cx="11360700" cy="5203645"/>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rgbClr val="001242"/>
              </a:buClr>
              <a:buSzPts val="2400"/>
              <a:buFont typeface="Arial"/>
              <a:buChar char="●"/>
              <a:defRPr b="0" i="0" sz="2400" u="none" cap="none" strike="noStrike">
                <a:solidFill>
                  <a:srgbClr val="001242"/>
                </a:solidFill>
                <a:latin typeface="Calibri"/>
                <a:ea typeface="Calibri"/>
                <a:cs typeface="Calibri"/>
                <a:sym typeface="Calibri"/>
              </a:defRPr>
            </a:lvl1pPr>
            <a:lvl2pPr indent="-349250" lvl="1" marL="9144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2pPr>
            <a:lvl3pPr indent="-349250" lvl="2" marL="13716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3pPr>
            <a:lvl4pPr indent="-349250" lvl="3" marL="18288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4pPr>
            <a:lvl5pPr indent="-349250" lvl="4" marL="22860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5pPr>
            <a:lvl6pPr indent="-349250" lvl="5" marL="27432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6pPr>
            <a:lvl7pPr indent="-349250" lvl="6" marL="32004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7pPr>
            <a:lvl8pPr indent="-349250" lvl="7" marL="3657600" marR="0" rtl="0" algn="l">
              <a:lnSpc>
                <a:spcPct val="115000"/>
              </a:lnSpc>
              <a:spcBef>
                <a:spcPts val="2100"/>
              </a:spcBef>
              <a:spcAft>
                <a:spcPts val="0"/>
              </a:spcAft>
              <a:buClr>
                <a:srgbClr val="001242"/>
              </a:buClr>
              <a:buSzPts val="1900"/>
              <a:buFont typeface="Arial"/>
              <a:buChar char="○"/>
              <a:defRPr b="0" i="0" sz="1900" u="none" cap="none" strike="noStrike">
                <a:solidFill>
                  <a:srgbClr val="001242"/>
                </a:solidFill>
                <a:latin typeface="Arial"/>
                <a:ea typeface="Arial"/>
                <a:cs typeface="Arial"/>
                <a:sym typeface="Arial"/>
              </a:defRPr>
            </a:lvl8pPr>
            <a:lvl9pPr indent="-349250" lvl="8" marL="4114800" marR="0" rtl="0" algn="l">
              <a:lnSpc>
                <a:spcPct val="115000"/>
              </a:lnSpc>
              <a:spcBef>
                <a:spcPts val="2100"/>
              </a:spcBef>
              <a:spcAft>
                <a:spcPts val="2100"/>
              </a:spcAft>
              <a:buClr>
                <a:srgbClr val="001242"/>
              </a:buClr>
              <a:buSzPts val="1900"/>
              <a:buFont typeface="Arial"/>
              <a:buChar char="■"/>
              <a:defRPr b="0" i="0" sz="1900" u="none" cap="none" strike="noStrike">
                <a:solidFill>
                  <a:srgbClr val="001242"/>
                </a:solidFill>
                <a:latin typeface="Arial"/>
                <a:ea typeface="Arial"/>
                <a:cs typeface="Arial"/>
                <a:sym typeface="Arial"/>
              </a:defRPr>
            </a:lvl9pPr>
          </a:lstStyle>
          <a:p/>
        </p:txBody>
      </p:sp>
      <p:sp>
        <p:nvSpPr>
          <p:cNvPr id="12" name="Google Shape;12;p1"/>
          <p:cNvSpPr txBox="1"/>
          <p:nvPr>
            <p:ph idx="12" type="sldNum"/>
          </p:nvPr>
        </p:nvSpPr>
        <p:spPr>
          <a:xfrm>
            <a:off x="11296610" y="6413147"/>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3" name="Google Shape;13;p1"/>
          <p:cNvPicPr preferRelativeResize="0"/>
          <p:nvPr/>
        </p:nvPicPr>
        <p:blipFill rotWithShape="1">
          <a:blip r:embed="rId1">
            <a:alphaModFix/>
          </a:blip>
          <a:srcRect b="0" l="0" r="0" t="0"/>
          <a:stretch/>
        </p:blipFill>
        <p:spPr>
          <a:xfrm>
            <a:off x="10135779" y="148747"/>
            <a:ext cx="1892531" cy="68899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rive.google.com/file/d/1aK5pgD55HKmFRpqj85XCg9hVYYVk0T18/view" TargetMode="Externa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6.png"/><Relationship Id="rId7" Type="http://schemas.openxmlformats.org/officeDocument/2006/relationships/image" Target="../media/image2.png"/><Relationship Id="rId8"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6"/>
          <p:cNvSpPr txBox="1"/>
          <p:nvPr>
            <p:ph type="ctrTitle"/>
          </p:nvPr>
        </p:nvSpPr>
        <p:spPr>
          <a:xfrm>
            <a:off x="273250" y="2662779"/>
            <a:ext cx="7408805" cy="622490"/>
          </a:xfrm>
          <a:prstGeom prst="rect">
            <a:avLst/>
          </a:prstGeom>
          <a:noFill/>
          <a:ln>
            <a:noFill/>
          </a:ln>
        </p:spPr>
        <p:txBody>
          <a:bodyPr anchorCtr="0" anchor="b" bIns="121900" lIns="122400" spcFirstLastPara="1" rIns="122400" wrap="square" tIns="121900">
            <a:noAutofit/>
          </a:bodyPr>
          <a:lstStyle/>
          <a:p>
            <a:pPr indent="0" lvl="0" marL="0" rtl="0" algn="l">
              <a:lnSpc>
                <a:spcPct val="100000"/>
              </a:lnSpc>
              <a:spcBef>
                <a:spcPts val="0"/>
              </a:spcBef>
              <a:spcAft>
                <a:spcPts val="0"/>
              </a:spcAft>
              <a:buSzPts val="6900"/>
              <a:buNone/>
            </a:pPr>
            <a:r>
              <a:rPr lang="en-US"/>
              <a:t>Vision and Cognitive Systems</a:t>
            </a:r>
            <a:endParaRPr/>
          </a:p>
        </p:txBody>
      </p:sp>
      <p:sp>
        <p:nvSpPr>
          <p:cNvPr id="39" name="Google Shape;39;p6"/>
          <p:cNvSpPr/>
          <p:nvPr/>
        </p:nvSpPr>
        <p:spPr>
          <a:xfrm>
            <a:off x="273250" y="3429000"/>
            <a:ext cx="9585000" cy="5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3200">
                <a:solidFill>
                  <a:srgbClr val="C00000"/>
                </a:solidFill>
                <a:latin typeface="Calibri"/>
                <a:ea typeface="Calibri"/>
                <a:cs typeface="Calibri"/>
                <a:sym typeface="Calibri"/>
              </a:rPr>
              <a:t>Project for Gallerie Estensi Museum</a:t>
            </a:r>
            <a:endParaRPr/>
          </a:p>
        </p:txBody>
      </p:sp>
      <p:sp>
        <p:nvSpPr>
          <p:cNvPr id="40" name="Google Shape;40;p6"/>
          <p:cNvSpPr/>
          <p:nvPr/>
        </p:nvSpPr>
        <p:spPr>
          <a:xfrm>
            <a:off x="273250" y="4157495"/>
            <a:ext cx="5873700" cy="87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1" lang="en-US" sz="2400">
                <a:solidFill>
                  <a:srgbClr val="001242"/>
                </a:solidFill>
                <a:latin typeface="Calibri"/>
                <a:ea typeface="Calibri"/>
                <a:cs typeface="Calibri"/>
                <a:sym typeface="Calibri"/>
              </a:rPr>
              <a:t>Group n. 26</a:t>
            </a:r>
            <a:endParaRPr i="1" sz="2400">
              <a:solidFill>
                <a:srgbClr val="001242"/>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2400" u="none" cap="none" strike="noStrike">
                <a:solidFill>
                  <a:srgbClr val="001242"/>
                </a:solidFill>
                <a:latin typeface="Calibri"/>
                <a:ea typeface="Calibri"/>
                <a:cs typeface="Calibri"/>
                <a:sym typeface="Calibri"/>
              </a:rPr>
              <a:t>Luca Denti, Cristian Mercadante, Alberto Vitto</a:t>
            </a:r>
            <a:endParaRPr b="0" i="0" sz="2400" u="none" cap="none" strike="noStrike">
              <a:solidFill>
                <a:srgbClr val="00124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5"/>
          <p:cNvSpPr txBox="1"/>
          <p:nvPr>
            <p:ph type="title"/>
          </p:nvPr>
        </p:nvSpPr>
        <p:spPr>
          <a:xfrm>
            <a:off x="609600" y="15271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en-US"/>
              <a:t>People detection and localization</a:t>
            </a:r>
            <a:endParaRPr/>
          </a:p>
        </p:txBody>
      </p:sp>
      <p:sp>
        <p:nvSpPr>
          <p:cNvPr id="318" name="Google Shape;318;p15"/>
          <p:cNvSpPr txBox="1"/>
          <p:nvPr>
            <p:ph idx="12" type="sldNum"/>
          </p:nvPr>
        </p:nvSpPr>
        <p:spPr>
          <a:xfrm>
            <a:off x="11472598" y="6454581"/>
            <a:ext cx="506100" cy="365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15"/>
          <p:cNvSpPr txBox="1"/>
          <p:nvPr/>
        </p:nvSpPr>
        <p:spPr>
          <a:xfrm>
            <a:off x="6187200" y="1462350"/>
            <a:ext cx="5285400" cy="16428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YOLOv3 pre-trained</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Threshold confidence</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Remove people inside paintings</a:t>
            </a:r>
            <a:endParaRPr sz="2000">
              <a:latin typeface="Calibri"/>
              <a:ea typeface="Calibri"/>
              <a:cs typeface="Calibri"/>
              <a:sym typeface="Calibri"/>
            </a:endParaRPr>
          </a:p>
        </p:txBody>
      </p:sp>
      <p:sp>
        <p:nvSpPr>
          <p:cNvPr id="320" name="Google Shape;320;p15"/>
          <p:cNvSpPr txBox="1"/>
          <p:nvPr/>
        </p:nvSpPr>
        <p:spPr>
          <a:xfrm>
            <a:off x="1669425" y="4554500"/>
            <a:ext cx="3960600" cy="1427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Retrieve paintings</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Lookup in data.csv</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Char char="●"/>
            </a:pPr>
            <a:r>
              <a:rPr lang="en-US" sz="2000">
                <a:latin typeface="Calibri"/>
                <a:ea typeface="Calibri"/>
                <a:cs typeface="Calibri"/>
                <a:sym typeface="Calibri"/>
              </a:rPr>
              <a:t>Voting on room number</a:t>
            </a:r>
            <a:endParaRPr sz="2000">
              <a:latin typeface="Calibri"/>
              <a:ea typeface="Calibri"/>
              <a:cs typeface="Calibri"/>
              <a:sym typeface="Calibri"/>
            </a:endParaRPr>
          </a:p>
          <a:p>
            <a:pPr indent="0" lvl="0" marL="0" rtl="0" algn="l">
              <a:lnSpc>
                <a:spcPct val="150000"/>
              </a:lnSpc>
              <a:spcBef>
                <a:spcPts val="0"/>
              </a:spcBef>
              <a:spcAft>
                <a:spcPts val="0"/>
              </a:spcAft>
              <a:buNone/>
            </a:pPr>
            <a:r>
              <a:t/>
            </a:r>
            <a:endParaRPr>
              <a:latin typeface="Calibri"/>
              <a:ea typeface="Calibri"/>
              <a:cs typeface="Calibri"/>
              <a:sym typeface="Calibri"/>
            </a:endParaRPr>
          </a:p>
        </p:txBody>
      </p:sp>
      <p:pic>
        <p:nvPicPr>
          <p:cNvPr id="321" name="Google Shape;321;p15"/>
          <p:cNvPicPr preferRelativeResize="0"/>
          <p:nvPr/>
        </p:nvPicPr>
        <p:blipFill rotWithShape="1">
          <a:blip r:embed="rId3">
            <a:alphaModFix/>
          </a:blip>
          <a:srcRect b="0" l="0" r="0" t="5276"/>
          <a:stretch/>
        </p:blipFill>
        <p:spPr>
          <a:xfrm>
            <a:off x="6541300" y="3105150"/>
            <a:ext cx="4931301" cy="3361774"/>
          </a:xfrm>
          <a:prstGeom prst="rect">
            <a:avLst/>
          </a:prstGeom>
          <a:noFill/>
          <a:ln>
            <a:noFill/>
          </a:ln>
        </p:spPr>
      </p:pic>
      <p:pic>
        <p:nvPicPr>
          <p:cNvPr id="322" name="Google Shape;322;p15"/>
          <p:cNvPicPr preferRelativeResize="0"/>
          <p:nvPr/>
        </p:nvPicPr>
        <p:blipFill>
          <a:blip r:embed="rId4">
            <a:alphaModFix/>
          </a:blip>
          <a:stretch>
            <a:fillRect/>
          </a:stretch>
        </p:blipFill>
        <p:spPr>
          <a:xfrm>
            <a:off x="609600" y="1052725"/>
            <a:ext cx="5020433" cy="2943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6"/>
          <p:cNvSpPr txBox="1"/>
          <p:nvPr>
            <p:ph type="title"/>
          </p:nvPr>
        </p:nvSpPr>
        <p:spPr>
          <a:xfrm>
            <a:off x="609600" y="15271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en-US"/>
              <a:t>Demo</a:t>
            </a:r>
            <a:endParaRPr/>
          </a:p>
        </p:txBody>
      </p:sp>
      <p:sp>
        <p:nvSpPr>
          <p:cNvPr id="329" name="Google Shape;329;p16"/>
          <p:cNvSpPr txBox="1"/>
          <p:nvPr>
            <p:ph idx="12" type="sldNum"/>
          </p:nvPr>
        </p:nvSpPr>
        <p:spPr>
          <a:xfrm>
            <a:off x="11472598" y="6454581"/>
            <a:ext cx="506100" cy="365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330" name="Google Shape;330;p16" title="demo_2.mp4">
            <a:hlinkClick r:id="rId3"/>
          </p:cNvPr>
          <p:cNvPicPr preferRelativeResize="0"/>
          <p:nvPr/>
        </p:nvPicPr>
        <p:blipFill>
          <a:blip r:embed="rId4">
            <a:alphaModFix/>
          </a:blip>
          <a:stretch>
            <a:fillRect/>
          </a:stretch>
        </p:blipFill>
        <p:spPr>
          <a:xfrm>
            <a:off x="1580413" y="1019643"/>
            <a:ext cx="9031172" cy="56444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7"/>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en-US"/>
              <a:t>Painting detection</a:t>
            </a:r>
            <a:endParaRPr/>
          </a:p>
        </p:txBody>
      </p:sp>
      <p:sp>
        <p:nvSpPr>
          <p:cNvPr id="46" name="Google Shape;46;p7"/>
          <p:cNvSpPr txBox="1"/>
          <p:nvPr>
            <p:ph idx="12" type="sldNum"/>
          </p:nvPr>
        </p:nvSpPr>
        <p:spPr>
          <a:xfrm>
            <a:off x="11472598" y="6454581"/>
            <a:ext cx="506156" cy="365125"/>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US"/>
              <a:t>‹#›</a:t>
            </a:fld>
            <a:endParaRPr/>
          </a:p>
        </p:txBody>
      </p:sp>
      <p:grpSp>
        <p:nvGrpSpPr>
          <p:cNvPr id="47" name="Google Shape;47;p7"/>
          <p:cNvGrpSpPr/>
          <p:nvPr/>
        </p:nvGrpSpPr>
        <p:grpSpPr>
          <a:xfrm>
            <a:off x="6288416" y="5135350"/>
            <a:ext cx="3940182" cy="1452871"/>
            <a:chOff x="4736726" y="3717854"/>
            <a:chExt cx="3203400" cy="1248600"/>
          </a:xfrm>
        </p:grpSpPr>
        <p:sp>
          <p:nvSpPr>
            <p:cNvPr id="48" name="Google Shape;48;p7"/>
            <p:cNvSpPr/>
            <p:nvPr/>
          </p:nvSpPr>
          <p:spPr>
            <a:xfrm>
              <a:off x="4736726" y="3717854"/>
              <a:ext cx="3203400" cy="1248600"/>
            </a:xfrm>
            <a:prstGeom prst="roundRect">
              <a:avLst>
                <a:gd fmla="val 16667"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txBox="1"/>
            <p:nvPr/>
          </p:nvSpPr>
          <p:spPr>
            <a:xfrm>
              <a:off x="7303001" y="3820375"/>
              <a:ext cx="534900" cy="109200"/>
            </a:xfrm>
            <a:prstGeom prst="rect">
              <a:avLst/>
            </a:prstGeom>
            <a:solidFill>
              <a:srgbClr val="F3F3F3"/>
            </a:solidFill>
            <a:ln>
              <a:noFill/>
            </a:ln>
          </p:spPr>
          <p:txBody>
            <a:bodyPr anchorCtr="0" anchor="t" bIns="0" lIns="0" spcFirstLastPara="1" rIns="0" wrap="square" tIns="0">
              <a:noAutofit/>
            </a:bodyPr>
            <a:lstStyle/>
            <a:p>
              <a:pPr indent="0" lvl="0" marL="0" rtl="0" algn="l">
                <a:spcBef>
                  <a:spcPts val="0"/>
                </a:spcBef>
                <a:spcAft>
                  <a:spcPts val="0"/>
                </a:spcAft>
                <a:buNone/>
              </a:pPr>
              <a:r>
                <a:rPr b="1" lang="en-US"/>
                <a:t>Step 2</a:t>
              </a:r>
              <a:endParaRPr b="1"/>
            </a:p>
          </p:txBody>
        </p:sp>
      </p:grpSp>
      <p:grpSp>
        <p:nvGrpSpPr>
          <p:cNvPr id="50" name="Google Shape;50;p7"/>
          <p:cNvGrpSpPr/>
          <p:nvPr/>
        </p:nvGrpSpPr>
        <p:grpSpPr>
          <a:xfrm>
            <a:off x="1706500" y="1363250"/>
            <a:ext cx="4379292" cy="5225029"/>
            <a:chOff x="1011591" y="476104"/>
            <a:chExt cx="3560400" cy="4490400"/>
          </a:xfrm>
        </p:grpSpPr>
        <p:sp>
          <p:nvSpPr>
            <p:cNvPr id="51" name="Google Shape;51;p7"/>
            <p:cNvSpPr/>
            <p:nvPr/>
          </p:nvSpPr>
          <p:spPr>
            <a:xfrm>
              <a:off x="1011591" y="476104"/>
              <a:ext cx="3560400" cy="4490400"/>
            </a:xfrm>
            <a:prstGeom prst="roundRect">
              <a:avLst>
                <a:gd fmla="val 16667"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txBox="1"/>
            <p:nvPr/>
          </p:nvSpPr>
          <p:spPr>
            <a:xfrm>
              <a:off x="3828750" y="737679"/>
              <a:ext cx="567900" cy="200100"/>
            </a:xfrm>
            <a:prstGeom prst="rect">
              <a:avLst/>
            </a:prstGeom>
            <a:solidFill>
              <a:srgbClr val="F3F3F3"/>
            </a:solidFill>
            <a:ln>
              <a:noFill/>
            </a:ln>
          </p:spPr>
          <p:txBody>
            <a:bodyPr anchorCtr="0" anchor="t" bIns="0" lIns="91425" spcFirstLastPara="1" rIns="0" wrap="square" tIns="0">
              <a:noAutofit/>
            </a:bodyPr>
            <a:lstStyle/>
            <a:p>
              <a:pPr indent="0" lvl="0" marL="0" rtl="0" algn="l">
                <a:spcBef>
                  <a:spcPts val="0"/>
                </a:spcBef>
                <a:spcAft>
                  <a:spcPts val="0"/>
                </a:spcAft>
                <a:buNone/>
              </a:pPr>
              <a:r>
                <a:rPr b="1" lang="en-US"/>
                <a:t>Step 1</a:t>
              </a:r>
              <a:endParaRPr b="1"/>
            </a:p>
          </p:txBody>
        </p:sp>
      </p:grpSp>
      <p:sp>
        <p:nvSpPr>
          <p:cNvPr id="53" name="Google Shape;53;p7"/>
          <p:cNvSpPr/>
          <p:nvPr/>
        </p:nvSpPr>
        <p:spPr>
          <a:xfrm>
            <a:off x="2584173" y="1496242"/>
            <a:ext cx="1987200" cy="444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00">
                <a:latin typeface="Roboto"/>
                <a:ea typeface="Roboto"/>
                <a:cs typeface="Roboto"/>
                <a:sym typeface="Roboto"/>
              </a:rPr>
              <a:t>brightness and contrast enhancement</a:t>
            </a:r>
            <a:endParaRPr b="1" sz="800">
              <a:latin typeface="Roboto"/>
              <a:ea typeface="Roboto"/>
              <a:cs typeface="Roboto"/>
              <a:sym typeface="Roboto"/>
            </a:endParaRPr>
          </a:p>
        </p:txBody>
      </p:sp>
      <p:sp>
        <p:nvSpPr>
          <p:cNvPr id="54" name="Google Shape;54;p7"/>
          <p:cNvSpPr/>
          <p:nvPr/>
        </p:nvSpPr>
        <p:spPr>
          <a:xfrm>
            <a:off x="2584173" y="2148749"/>
            <a:ext cx="1987200" cy="444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Roboto"/>
                <a:ea typeface="Roboto"/>
                <a:cs typeface="Roboto"/>
                <a:sym typeface="Roboto"/>
              </a:rPr>
              <a:t>grayscale</a:t>
            </a:r>
            <a:endParaRPr b="1" sz="1000">
              <a:latin typeface="Roboto"/>
              <a:ea typeface="Roboto"/>
              <a:cs typeface="Roboto"/>
              <a:sym typeface="Roboto"/>
            </a:endParaRPr>
          </a:p>
        </p:txBody>
      </p:sp>
      <p:sp>
        <p:nvSpPr>
          <p:cNvPr id="55" name="Google Shape;55;p7"/>
          <p:cNvSpPr/>
          <p:nvPr/>
        </p:nvSpPr>
        <p:spPr>
          <a:xfrm>
            <a:off x="2584173" y="2801255"/>
            <a:ext cx="1987200" cy="444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Roboto"/>
                <a:ea typeface="Roboto"/>
                <a:cs typeface="Roboto"/>
                <a:sym typeface="Roboto"/>
              </a:rPr>
              <a:t>bilateral filter</a:t>
            </a:r>
            <a:endParaRPr b="1" sz="1000">
              <a:latin typeface="Roboto"/>
              <a:ea typeface="Roboto"/>
              <a:cs typeface="Roboto"/>
              <a:sym typeface="Roboto"/>
            </a:endParaRPr>
          </a:p>
        </p:txBody>
      </p:sp>
      <p:sp>
        <p:nvSpPr>
          <p:cNvPr id="56" name="Google Shape;56;p7"/>
          <p:cNvSpPr/>
          <p:nvPr/>
        </p:nvSpPr>
        <p:spPr>
          <a:xfrm>
            <a:off x="2589708" y="3679369"/>
            <a:ext cx="1987200" cy="444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Roboto"/>
                <a:ea typeface="Roboto"/>
                <a:cs typeface="Roboto"/>
                <a:sym typeface="Roboto"/>
              </a:rPr>
              <a:t>adaptive threshold</a:t>
            </a:r>
            <a:endParaRPr b="1" sz="1000">
              <a:latin typeface="Roboto"/>
              <a:ea typeface="Roboto"/>
              <a:cs typeface="Roboto"/>
              <a:sym typeface="Roboto"/>
            </a:endParaRPr>
          </a:p>
        </p:txBody>
      </p:sp>
      <p:sp>
        <p:nvSpPr>
          <p:cNvPr id="57" name="Google Shape;57;p7"/>
          <p:cNvSpPr/>
          <p:nvPr/>
        </p:nvSpPr>
        <p:spPr>
          <a:xfrm>
            <a:off x="2584111" y="4535577"/>
            <a:ext cx="1987200" cy="444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Roboto"/>
                <a:ea typeface="Roboto"/>
                <a:cs typeface="Roboto"/>
                <a:sym typeface="Roboto"/>
              </a:rPr>
              <a:t>morphology</a:t>
            </a:r>
            <a:endParaRPr b="1" sz="1000">
              <a:latin typeface="Roboto"/>
              <a:ea typeface="Roboto"/>
              <a:cs typeface="Roboto"/>
              <a:sym typeface="Roboto"/>
            </a:endParaRPr>
          </a:p>
        </p:txBody>
      </p:sp>
      <p:cxnSp>
        <p:nvCxnSpPr>
          <p:cNvPr id="58" name="Google Shape;58;p7"/>
          <p:cNvCxnSpPr>
            <a:stCxn id="53" idx="2"/>
            <a:endCxn id="54" idx="0"/>
          </p:cNvCxnSpPr>
          <p:nvPr/>
        </p:nvCxnSpPr>
        <p:spPr>
          <a:xfrm>
            <a:off x="3577773" y="1940242"/>
            <a:ext cx="0" cy="208500"/>
          </a:xfrm>
          <a:prstGeom prst="straightConnector1">
            <a:avLst/>
          </a:prstGeom>
          <a:noFill/>
          <a:ln cap="flat" cmpd="sng" w="9525">
            <a:solidFill>
              <a:srgbClr val="595959"/>
            </a:solidFill>
            <a:prstDash val="solid"/>
            <a:round/>
            <a:headEnd len="med" w="med" type="none"/>
            <a:tailEnd len="med" w="med" type="triangle"/>
          </a:ln>
        </p:spPr>
      </p:cxnSp>
      <p:cxnSp>
        <p:nvCxnSpPr>
          <p:cNvPr id="59" name="Google Shape;59;p7"/>
          <p:cNvCxnSpPr>
            <a:stCxn id="54" idx="2"/>
            <a:endCxn id="55" idx="0"/>
          </p:cNvCxnSpPr>
          <p:nvPr/>
        </p:nvCxnSpPr>
        <p:spPr>
          <a:xfrm>
            <a:off x="3577773" y="2592749"/>
            <a:ext cx="0" cy="208500"/>
          </a:xfrm>
          <a:prstGeom prst="straightConnector1">
            <a:avLst/>
          </a:prstGeom>
          <a:noFill/>
          <a:ln cap="flat" cmpd="sng" w="9525">
            <a:solidFill>
              <a:srgbClr val="595959"/>
            </a:solidFill>
            <a:prstDash val="solid"/>
            <a:round/>
            <a:headEnd len="med" w="med" type="none"/>
            <a:tailEnd len="med" w="med" type="triangle"/>
          </a:ln>
        </p:spPr>
      </p:cxnSp>
      <p:sp>
        <p:nvSpPr>
          <p:cNvPr id="60" name="Google Shape;60;p7"/>
          <p:cNvSpPr/>
          <p:nvPr/>
        </p:nvSpPr>
        <p:spPr>
          <a:xfrm>
            <a:off x="2584111" y="5593742"/>
            <a:ext cx="1987200" cy="444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Roboto"/>
                <a:ea typeface="Roboto"/>
                <a:cs typeface="Roboto"/>
                <a:sym typeface="Roboto"/>
              </a:rPr>
              <a:t>candidate contours</a:t>
            </a:r>
            <a:endParaRPr b="1" sz="1000">
              <a:latin typeface="Roboto"/>
              <a:ea typeface="Roboto"/>
              <a:cs typeface="Roboto"/>
              <a:sym typeface="Roboto"/>
            </a:endParaRPr>
          </a:p>
        </p:txBody>
      </p:sp>
      <p:sp>
        <p:nvSpPr>
          <p:cNvPr id="61" name="Google Shape;61;p7"/>
          <p:cNvSpPr/>
          <p:nvPr/>
        </p:nvSpPr>
        <p:spPr>
          <a:xfrm>
            <a:off x="8115243" y="5593742"/>
            <a:ext cx="1987200" cy="444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latin typeface="Roboto"/>
                <a:ea typeface="Roboto"/>
                <a:cs typeface="Roboto"/>
                <a:sym typeface="Roboto"/>
              </a:rPr>
              <a:t>painting contours</a:t>
            </a:r>
            <a:endParaRPr b="1" sz="1000">
              <a:latin typeface="Roboto"/>
              <a:ea typeface="Roboto"/>
              <a:cs typeface="Roboto"/>
              <a:sym typeface="Roboto"/>
            </a:endParaRPr>
          </a:p>
        </p:txBody>
      </p:sp>
      <p:pic>
        <p:nvPicPr>
          <p:cNvPr id="62" name="Google Shape;62;p7"/>
          <p:cNvPicPr preferRelativeResize="0"/>
          <p:nvPr/>
        </p:nvPicPr>
        <p:blipFill rotWithShape="1">
          <a:blip r:embed="rId3">
            <a:alphaModFix/>
          </a:blip>
          <a:srcRect b="2033" l="0" r="0" t="2043"/>
          <a:stretch/>
        </p:blipFill>
        <p:spPr>
          <a:xfrm>
            <a:off x="665927" y="3034252"/>
            <a:ext cx="1427981" cy="729817"/>
          </a:xfrm>
          <a:prstGeom prst="rect">
            <a:avLst/>
          </a:prstGeom>
          <a:noFill/>
          <a:ln cap="flat" cmpd="sng" w="38100">
            <a:solidFill>
              <a:srgbClr val="666666"/>
            </a:solidFill>
            <a:prstDash val="solid"/>
            <a:round/>
            <a:headEnd len="sm" w="sm" type="none"/>
            <a:tailEnd len="sm" w="sm" type="none"/>
          </a:ln>
        </p:spPr>
      </p:pic>
      <p:pic>
        <p:nvPicPr>
          <p:cNvPr id="63" name="Google Shape;63;p7"/>
          <p:cNvPicPr preferRelativeResize="0"/>
          <p:nvPr/>
        </p:nvPicPr>
        <p:blipFill rotWithShape="1">
          <a:blip r:embed="rId4">
            <a:alphaModFix/>
          </a:blip>
          <a:srcRect b="2398" l="0" r="0" t="2408"/>
          <a:stretch/>
        </p:blipFill>
        <p:spPr>
          <a:xfrm>
            <a:off x="665925" y="3890717"/>
            <a:ext cx="1438933" cy="729807"/>
          </a:xfrm>
          <a:prstGeom prst="rect">
            <a:avLst/>
          </a:prstGeom>
          <a:noFill/>
          <a:ln cap="flat" cmpd="sng" w="38100">
            <a:solidFill>
              <a:srgbClr val="666666"/>
            </a:solidFill>
            <a:prstDash val="solid"/>
            <a:round/>
            <a:headEnd len="sm" w="sm" type="none"/>
            <a:tailEnd len="sm" w="sm" type="none"/>
          </a:ln>
        </p:spPr>
      </p:pic>
      <p:pic>
        <p:nvPicPr>
          <p:cNvPr id="64" name="Google Shape;64;p7"/>
          <p:cNvPicPr preferRelativeResize="0"/>
          <p:nvPr/>
        </p:nvPicPr>
        <p:blipFill rotWithShape="1">
          <a:blip r:embed="rId5">
            <a:alphaModFix/>
          </a:blip>
          <a:srcRect b="2207" l="0" r="0" t="2207"/>
          <a:stretch/>
        </p:blipFill>
        <p:spPr>
          <a:xfrm>
            <a:off x="665927" y="4769523"/>
            <a:ext cx="1438928" cy="732609"/>
          </a:xfrm>
          <a:prstGeom prst="rect">
            <a:avLst/>
          </a:prstGeom>
          <a:noFill/>
          <a:ln cap="flat" cmpd="sng" w="38100">
            <a:solidFill>
              <a:srgbClr val="666666"/>
            </a:solidFill>
            <a:prstDash val="solid"/>
            <a:round/>
            <a:headEnd len="sm" w="sm" type="none"/>
            <a:tailEnd len="sm" w="sm" type="none"/>
          </a:ln>
        </p:spPr>
      </p:pic>
      <p:pic>
        <p:nvPicPr>
          <p:cNvPr id="65" name="Google Shape;65;p7"/>
          <p:cNvPicPr preferRelativeResize="0"/>
          <p:nvPr/>
        </p:nvPicPr>
        <p:blipFill rotWithShape="1">
          <a:blip r:embed="rId6">
            <a:alphaModFix/>
          </a:blip>
          <a:srcRect b="2705" l="0" r="0" t="2705"/>
          <a:stretch/>
        </p:blipFill>
        <p:spPr>
          <a:xfrm>
            <a:off x="8586340" y="3337670"/>
            <a:ext cx="3392422" cy="1700911"/>
          </a:xfrm>
          <a:prstGeom prst="rect">
            <a:avLst/>
          </a:prstGeom>
          <a:noFill/>
          <a:ln cap="flat" cmpd="sng" w="38100">
            <a:solidFill>
              <a:srgbClr val="6FA8DC"/>
            </a:solidFill>
            <a:prstDash val="solid"/>
            <a:round/>
            <a:headEnd len="sm" w="sm" type="none"/>
            <a:tailEnd len="sm" w="sm" type="none"/>
          </a:ln>
        </p:spPr>
      </p:pic>
      <p:sp>
        <p:nvSpPr>
          <p:cNvPr id="66" name="Google Shape;66;p7"/>
          <p:cNvSpPr/>
          <p:nvPr/>
        </p:nvSpPr>
        <p:spPr>
          <a:xfrm>
            <a:off x="3527307" y="3350970"/>
            <a:ext cx="101400" cy="95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3532841" y="4207798"/>
            <a:ext cx="101400" cy="95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3527245" y="5089571"/>
            <a:ext cx="101400" cy="95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p:cNvCxnSpPr>
            <a:stCxn id="55" idx="2"/>
            <a:endCxn id="66" idx="0"/>
          </p:cNvCxnSpPr>
          <p:nvPr/>
        </p:nvCxnSpPr>
        <p:spPr>
          <a:xfrm>
            <a:off x="3577773" y="3245255"/>
            <a:ext cx="300" cy="105600"/>
          </a:xfrm>
          <a:prstGeom prst="straightConnector1">
            <a:avLst/>
          </a:prstGeom>
          <a:noFill/>
          <a:ln cap="flat" cmpd="sng" w="9525">
            <a:solidFill>
              <a:srgbClr val="595959"/>
            </a:solidFill>
            <a:prstDash val="solid"/>
            <a:round/>
            <a:headEnd len="med" w="med" type="none"/>
            <a:tailEnd len="med" w="med" type="none"/>
          </a:ln>
        </p:spPr>
      </p:cxnSp>
      <p:cxnSp>
        <p:nvCxnSpPr>
          <p:cNvPr id="70" name="Google Shape;70;p7"/>
          <p:cNvCxnSpPr>
            <a:stCxn id="56" idx="2"/>
            <a:endCxn id="67" idx="0"/>
          </p:cNvCxnSpPr>
          <p:nvPr/>
        </p:nvCxnSpPr>
        <p:spPr>
          <a:xfrm>
            <a:off x="3583308" y="4123369"/>
            <a:ext cx="300" cy="84300"/>
          </a:xfrm>
          <a:prstGeom prst="straightConnector1">
            <a:avLst/>
          </a:prstGeom>
          <a:noFill/>
          <a:ln cap="flat" cmpd="sng" w="9525">
            <a:solidFill>
              <a:srgbClr val="595959"/>
            </a:solidFill>
            <a:prstDash val="solid"/>
            <a:round/>
            <a:headEnd len="med" w="med" type="none"/>
            <a:tailEnd len="med" w="med" type="none"/>
          </a:ln>
        </p:spPr>
      </p:cxnSp>
      <p:cxnSp>
        <p:nvCxnSpPr>
          <p:cNvPr id="71" name="Google Shape;71;p7"/>
          <p:cNvCxnSpPr>
            <a:stCxn id="57" idx="2"/>
            <a:endCxn id="68" idx="0"/>
          </p:cNvCxnSpPr>
          <p:nvPr/>
        </p:nvCxnSpPr>
        <p:spPr>
          <a:xfrm>
            <a:off x="3577711" y="4979577"/>
            <a:ext cx="300" cy="110100"/>
          </a:xfrm>
          <a:prstGeom prst="straightConnector1">
            <a:avLst/>
          </a:prstGeom>
          <a:noFill/>
          <a:ln cap="flat" cmpd="sng" w="9525">
            <a:solidFill>
              <a:srgbClr val="595959"/>
            </a:solidFill>
            <a:prstDash val="solid"/>
            <a:round/>
            <a:headEnd len="med" w="med" type="none"/>
            <a:tailEnd len="med" w="med" type="none"/>
          </a:ln>
        </p:spPr>
      </p:cxnSp>
      <p:cxnSp>
        <p:nvCxnSpPr>
          <p:cNvPr id="72" name="Google Shape;72;p7"/>
          <p:cNvCxnSpPr>
            <a:stCxn id="66" idx="2"/>
            <a:endCxn id="62" idx="3"/>
          </p:cNvCxnSpPr>
          <p:nvPr/>
        </p:nvCxnSpPr>
        <p:spPr>
          <a:xfrm flipH="1">
            <a:off x="2093907" y="3398670"/>
            <a:ext cx="1433400" cy="600"/>
          </a:xfrm>
          <a:prstGeom prst="straightConnector1">
            <a:avLst/>
          </a:prstGeom>
          <a:noFill/>
          <a:ln cap="flat" cmpd="sng" w="9525">
            <a:solidFill>
              <a:srgbClr val="666666"/>
            </a:solidFill>
            <a:prstDash val="dash"/>
            <a:round/>
            <a:headEnd len="med" w="med" type="none"/>
            <a:tailEnd len="med" w="med" type="none"/>
          </a:ln>
        </p:spPr>
      </p:cxnSp>
      <p:cxnSp>
        <p:nvCxnSpPr>
          <p:cNvPr id="73" name="Google Shape;73;p7"/>
          <p:cNvCxnSpPr>
            <a:stCxn id="67" idx="2"/>
            <a:endCxn id="63" idx="3"/>
          </p:cNvCxnSpPr>
          <p:nvPr/>
        </p:nvCxnSpPr>
        <p:spPr>
          <a:xfrm rot="10800000">
            <a:off x="2104841" y="4255498"/>
            <a:ext cx="1428000" cy="0"/>
          </a:xfrm>
          <a:prstGeom prst="straightConnector1">
            <a:avLst/>
          </a:prstGeom>
          <a:noFill/>
          <a:ln cap="flat" cmpd="sng" w="9525">
            <a:solidFill>
              <a:srgbClr val="666666"/>
            </a:solidFill>
            <a:prstDash val="dash"/>
            <a:round/>
            <a:headEnd len="med" w="med" type="none"/>
            <a:tailEnd len="med" w="med" type="none"/>
          </a:ln>
        </p:spPr>
      </p:cxnSp>
      <p:cxnSp>
        <p:nvCxnSpPr>
          <p:cNvPr id="74" name="Google Shape;74;p7"/>
          <p:cNvCxnSpPr>
            <a:stCxn id="68" idx="2"/>
            <a:endCxn id="64" idx="3"/>
          </p:cNvCxnSpPr>
          <p:nvPr/>
        </p:nvCxnSpPr>
        <p:spPr>
          <a:xfrm rot="10800000">
            <a:off x="2104945" y="5135771"/>
            <a:ext cx="1422300" cy="1500"/>
          </a:xfrm>
          <a:prstGeom prst="straightConnector1">
            <a:avLst/>
          </a:prstGeom>
          <a:noFill/>
          <a:ln cap="flat" cmpd="sng" w="9525">
            <a:solidFill>
              <a:srgbClr val="666666"/>
            </a:solidFill>
            <a:prstDash val="dash"/>
            <a:round/>
            <a:headEnd len="med" w="med" type="none"/>
            <a:tailEnd len="med" w="med" type="none"/>
          </a:ln>
        </p:spPr>
      </p:cxnSp>
      <p:cxnSp>
        <p:nvCxnSpPr>
          <p:cNvPr id="75" name="Google Shape;75;p7"/>
          <p:cNvCxnSpPr>
            <a:stCxn id="66" idx="4"/>
            <a:endCxn id="56" idx="0"/>
          </p:cNvCxnSpPr>
          <p:nvPr/>
        </p:nvCxnSpPr>
        <p:spPr>
          <a:xfrm>
            <a:off x="3578007" y="3446370"/>
            <a:ext cx="5400" cy="233100"/>
          </a:xfrm>
          <a:prstGeom prst="straightConnector1">
            <a:avLst/>
          </a:prstGeom>
          <a:noFill/>
          <a:ln cap="flat" cmpd="sng" w="9525">
            <a:solidFill>
              <a:srgbClr val="595959"/>
            </a:solidFill>
            <a:prstDash val="solid"/>
            <a:round/>
            <a:headEnd len="med" w="med" type="none"/>
            <a:tailEnd len="med" w="med" type="triangle"/>
          </a:ln>
        </p:spPr>
      </p:cxnSp>
      <p:cxnSp>
        <p:nvCxnSpPr>
          <p:cNvPr id="76" name="Google Shape;76;p7"/>
          <p:cNvCxnSpPr>
            <a:stCxn id="67" idx="4"/>
            <a:endCxn id="57" idx="0"/>
          </p:cNvCxnSpPr>
          <p:nvPr/>
        </p:nvCxnSpPr>
        <p:spPr>
          <a:xfrm flipH="1">
            <a:off x="3577841" y="4303198"/>
            <a:ext cx="5700" cy="232500"/>
          </a:xfrm>
          <a:prstGeom prst="straightConnector1">
            <a:avLst/>
          </a:prstGeom>
          <a:noFill/>
          <a:ln cap="flat" cmpd="sng" w="9525">
            <a:solidFill>
              <a:srgbClr val="595959"/>
            </a:solidFill>
            <a:prstDash val="solid"/>
            <a:round/>
            <a:headEnd len="med" w="med" type="none"/>
            <a:tailEnd len="med" w="med" type="triangle"/>
          </a:ln>
        </p:spPr>
      </p:cxnSp>
      <p:cxnSp>
        <p:nvCxnSpPr>
          <p:cNvPr id="77" name="Google Shape;77;p7"/>
          <p:cNvCxnSpPr>
            <a:stCxn id="68" idx="4"/>
            <a:endCxn id="60" idx="0"/>
          </p:cNvCxnSpPr>
          <p:nvPr/>
        </p:nvCxnSpPr>
        <p:spPr>
          <a:xfrm flipH="1">
            <a:off x="3577645" y="5184971"/>
            <a:ext cx="300" cy="408900"/>
          </a:xfrm>
          <a:prstGeom prst="straightConnector1">
            <a:avLst/>
          </a:prstGeom>
          <a:noFill/>
          <a:ln cap="flat" cmpd="sng" w="9525">
            <a:solidFill>
              <a:srgbClr val="595959"/>
            </a:solidFill>
            <a:prstDash val="solid"/>
            <a:round/>
            <a:headEnd len="med" w="med" type="none"/>
            <a:tailEnd len="med" w="med" type="triangle"/>
          </a:ln>
        </p:spPr>
      </p:cxnSp>
      <p:cxnSp>
        <p:nvCxnSpPr>
          <p:cNvPr id="78" name="Google Shape;78;p7"/>
          <p:cNvCxnSpPr>
            <a:stCxn id="79" idx="6"/>
          </p:cNvCxnSpPr>
          <p:nvPr/>
        </p:nvCxnSpPr>
        <p:spPr>
          <a:xfrm>
            <a:off x="10429896" y="5815647"/>
            <a:ext cx="488100" cy="0"/>
          </a:xfrm>
          <a:prstGeom prst="straightConnector1">
            <a:avLst/>
          </a:prstGeom>
          <a:noFill/>
          <a:ln cap="flat" cmpd="sng" w="9525">
            <a:solidFill>
              <a:srgbClr val="595959"/>
            </a:solidFill>
            <a:prstDash val="solid"/>
            <a:round/>
            <a:headEnd len="med" w="med" type="none"/>
            <a:tailEnd len="med" w="med" type="triangle"/>
          </a:ln>
        </p:spPr>
      </p:cxnSp>
      <p:sp>
        <p:nvSpPr>
          <p:cNvPr id="79" name="Google Shape;79;p7"/>
          <p:cNvSpPr/>
          <p:nvPr/>
        </p:nvSpPr>
        <p:spPr>
          <a:xfrm>
            <a:off x="10328496" y="5767947"/>
            <a:ext cx="101400" cy="95400"/>
          </a:xfrm>
          <a:prstGeom prst="ellipse">
            <a:avLst/>
          </a:prstGeom>
          <a:solidFill>
            <a:srgbClr val="EEEEEE"/>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7"/>
          <p:cNvCxnSpPr>
            <a:stCxn id="61" idx="3"/>
            <a:endCxn id="79" idx="2"/>
          </p:cNvCxnSpPr>
          <p:nvPr/>
        </p:nvCxnSpPr>
        <p:spPr>
          <a:xfrm>
            <a:off x="10102443" y="5815742"/>
            <a:ext cx="226200" cy="0"/>
          </a:xfrm>
          <a:prstGeom prst="straightConnector1">
            <a:avLst/>
          </a:prstGeom>
          <a:noFill/>
          <a:ln cap="flat" cmpd="sng" w="9525">
            <a:solidFill>
              <a:srgbClr val="595959"/>
            </a:solidFill>
            <a:prstDash val="solid"/>
            <a:round/>
            <a:headEnd len="med" w="med" type="none"/>
            <a:tailEnd len="med" w="med" type="none"/>
          </a:ln>
        </p:spPr>
      </p:cxnSp>
      <p:cxnSp>
        <p:nvCxnSpPr>
          <p:cNvPr id="81" name="Google Shape;81;p7"/>
          <p:cNvCxnSpPr/>
          <p:nvPr/>
        </p:nvCxnSpPr>
        <p:spPr>
          <a:xfrm flipH="1" rot="10800000">
            <a:off x="10378525" y="5038575"/>
            <a:ext cx="1500" cy="822600"/>
          </a:xfrm>
          <a:prstGeom prst="straightConnector1">
            <a:avLst/>
          </a:prstGeom>
          <a:noFill/>
          <a:ln cap="flat" cmpd="sng" w="9525">
            <a:solidFill>
              <a:srgbClr val="6FA8DC"/>
            </a:solidFill>
            <a:prstDash val="dash"/>
            <a:round/>
            <a:headEnd len="med" w="med" type="none"/>
            <a:tailEnd len="med" w="med" type="none"/>
          </a:ln>
        </p:spPr>
      </p:cxnSp>
      <p:pic>
        <p:nvPicPr>
          <p:cNvPr id="82" name="Google Shape;82;p7"/>
          <p:cNvPicPr preferRelativeResize="0"/>
          <p:nvPr/>
        </p:nvPicPr>
        <p:blipFill rotWithShape="1">
          <a:blip r:embed="rId7">
            <a:alphaModFix/>
          </a:blip>
          <a:srcRect b="2821" l="0" r="0" t="2812"/>
          <a:stretch/>
        </p:blipFill>
        <p:spPr>
          <a:xfrm>
            <a:off x="4943481" y="3314812"/>
            <a:ext cx="3392425" cy="1700664"/>
          </a:xfrm>
          <a:prstGeom prst="rect">
            <a:avLst/>
          </a:prstGeom>
          <a:noFill/>
          <a:ln cap="flat" cmpd="sng" w="38100">
            <a:solidFill>
              <a:srgbClr val="666666"/>
            </a:solidFill>
            <a:prstDash val="solid"/>
            <a:round/>
            <a:headEnd len="sm" w="sm" type="none"/>
            <a:tailEnd len="sm" w="sm" type="none"/>
          </a:ln>
        </p:spPr>
      </p:pic>
      <p:cxnSp>
        <p:nvCxnSpPr>
          <p:cNvPr id="83" name="Google Shape;83;p7"/>
          <p:cNvCxnSpPr>
            <a:stCxn id="84" idx="6"/>
            <a:endCxn id="85" idx="1"/>
          </p:cNvCxnSpPr>
          <p:nvPr/>
        </p:nvCxnSpPr>
        <p:spPr>
          <a:xfrm>
            <a:off x="5920799" y="5815647"/>
            <a:ext cx="797700" cy="7800"/>
          </a:xfrm>
          <a:prstGeom prst="straightConnector1">
            <a:avLst/>
          </a:prstGeom>
          <a:noFill/>
          <a:ln cap="flat" cmpd="sng" w="9525">
            <a:solidFill>
              <a:srgbClr val="595959"/>
            </a:solidFill>
            <a:prstDash val="solid"/>
            <a:round/>
            <a:headEnd len="med" w="med" type="none"/>
            <a:tailEnd len="med" w="med" type="none"/>
          </a:ln>
        </p:spPr>
      </p:cxnSp>
      <p:sp>
        <p:nvSpPr>
          <p:cNvPr id="84" name="Google Shape;84;p7"/>
          <p:cNvSpPr/>
          <p:nvPr/>
        </p:nvSpPr>
        <p:spPr>
          <a:xfrm>
            <a:off x="5819399" y="5767947"/>
            <a:ext cx="101400" cy="95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7"/>
          <p:cNvCxnSpPr/>
          <p:nvPr/>
        </p:nvCxnSpPr>
        <p:spPr>
          <a:xfrm rot="10800000">
            <a:off x="5874712" y="4953072"/>
            <a:ext cx="2400" cy="881100"/>
          </a:xfrm>
          <a:prstGeom prst="straightConnector1">
            <a:avLst/>
          </a:prstGeom>
          <a:noFill/>
          <a:ln cap="flat" cmpd="sng" w="9525">
            <a:solidFill>
              <a:srgbClr val="666666"/>
            </a:solidFill>
            <a:prstDash val="dash"/>
            <a:round/>
            <a:headEnd len="med" w="med" type="none"/>
            <a:tailEnd len="med" w="med" type="none"/>
          </a:ln>
        </p:spPr>
      </p:cxnSp>
      <p:cxnSp>
        <p:nvCxnSpPr>
          <p:cNvPr id="87" name="Google Shape;87;p7"/>
          <p:cNvCxnSpPr>
            <a:stCxn id="60" idx="3"/>
            <a:endCxn id="84" idx="2"/>
          </p:cNvCxnSpPr>
          <p:nvPr/>
        </p:nvCxnSpPr>
        <p:spPr>
          <a:xfrm>
            <a:off x="4571311" y="5815742"/>
            <a:ext cx="1248000" cy="0"/>
          </a:xfrm>
          <a:prstGeom prst="straightConnector1">
            <a:avLst/>
          </a:prstGeom>
          <a:noFill/>
          <a:ln cap="flat" cmpd="sng" w="9525">
            <a:solidFill>
              <a:srgbClr val="595959"/>
            </a:solidFill>
            <a:prstDash val="solid"/>
            <a:round/>
            <a:headEnd len="med" w="med" type="none"/>
            <a:tailEnd len="med" w="med" type="none"/>
          </a:ln>
        </p:spPr>
      </p:cxnSp>
      <p:sp>
        <p:nvSpPr>
          <p:cNvPr id="85" name="Google Shape;85;p7"/>
          <p:cNvSpPr/>
          <p:nvPr/>
        </p:nvSpPr>
        <p:spPr>
          <a:xfrm>
            <a:off x="6718621" y="5564347"/>
            <a:ext cx="548100" cy="518400"/>
          </a:xfrm>
          <a:prstGeom prst="diamond">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cxnSp>
        <p:nvCxnSpPr>
          <p:cNvPr id="88" name="Google Shape;88;p7"/>
          <p:cNvCxnSpPr>
            <a:stCxn id="85" idx="3"/>
            <a:endCxn id="61" idx="1"/>
          </p:cNvCxnSpPr>
          <p:nvPr/>
        </p:nvCxnSpPr>
        <p:spPr>
          <a:xfrm flipH="1" rot="10800000">
            <a:off x="7266721" y="5815747"/>
            <a:ext cx="848400" cy="7800"/>
          </a:xfrm>
          <a:prstGeom prst="straightConnector1">
            <a:avLst/>
          </a:prstGeom>
          <a:noFill/>
          <a:ln cap="flat" cmpd="sng" w="9525">
            <a:solidFill>
              <a:srgbClr val="595959"/>
            </a:solidFill>
            <a:prstDash val="solid"/>
            <a:round/>
            <a:headEnd len="med" w="med" type="none"/>
            <a:tailEnd len="med" w="med" type="triangle"/>
          </a:ln>
        </p:spPr>
      </p:cxnSp>
      <p:sp>
        <p:nvSpPr>
          <p:cNvPr id="89" name="Google Shape;89;p7"/>
          <p:cNvSpPr txBox="1"/>
          <p:nvPr/>
        </p:nvSpPr>
        <p:spPr>
          <a:xfrm>
            <a:off x="6475214" y="5298320"/>
            <a:ext cx="947700" cy="181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000">
                <a:latin typeface="Roboto"/>
                <a:ea typeface="Roboto"/>
                <a:cs typeface="Roboto"/>
                <a:sym typeface="Roboto"/>
              </a:rPr>
              <a:t>is painting?</a:t>
            </a:r>
            <a:endParaRPr sz="1000">
              <a:latin typeface="Roboto"/>
              <a:ea typeface="Roboto"/>
              <a:cs typeface="Roboto"/>
              <a:sym typeface="Roboto"/>
            </a:endParaRPr>
          </a:p>
        </p:txBody>
      </p:sp>
      <p:sp>
        <p:nvSpPr>
          <p:cNvPr id="90" name="Google Shape;90;p7"/>
          <p:cNvSpPr txBox="1"/>
          <p:nvPr/>
        </p:nvSpPr>
        <p:spPr>
          <a:xfrm>
            <a:off x="7299903" y="5633552"/>
            <a:ext cx="385800" cy="181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000">
                <a:latin typeface="Roboto"/>
                <a:ea typeface="Roboto"/>
                <a:cs typeface="Roboto"/>
                <a:sym typeface="Roboto"/>
              </a:rPr>
              <a:t>yes</a:t>
            </a:r>
            <a:endParaRPr sz="1000">
              <a:latin typeface="Roboto"/>
              <a:ea typeface="Roboto"/>
              <a:cs typeface="Roboto"/>
              <a:sym typeface="Roboto"/>
            </a:endParaRPr>
          </a:p>
        </p:txBody>
      </p:sp>
      <p:sp>
        <p:nvSpPr>
          <p:cNvPr id="91" name="Google Shape;91;p7"/>
          <p:cNvSpPr txBox="1"/>
          <p:nvPr/>
        </p:nvSpPr>
        <p:spPr>
          <a:xfrm>
            <a:off x="7058738" y="6082729"/>
            <a:ext cx="281100" cy="181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000">
                <a:latin typeface="Roboto"/>
                <a:ea typeface="Roboto"/>
                <a:cs typeface="Roboto"/>
                <a:sym typeface="Roboto"/>
              </a:rPr>
              <a:t>no</a:t>
            </a:r>
            <a:endParaRPr sz="1000">
              <a:latin typeface="Roboto"/>
              <a:ea typeface="Roboto"/>
              <a:cs typeface="Roboto"/>
              <a:sym typeface="Roboto"/>
            </a:endParaRPr>
          </a:p>
        </p:txBody>
      </p:sp>
      <p:cxnSp>
        <p:nvCxnSpPr>
          <p:cNvPr id="92" name="Google Shape;92;p7"/>
          <p:cNvCxnSpPr>
            <a:stCxn id="85" idx="2"/>
          </p:cNvCxnSpPr>
          <p:nvPr/>
        </p:nvCxnSpPr>
        <p:spPr>
          <a:xfrm>
            <a:off x="6992671" y="6082747"/>
            <a:ext cx="3900" cy="276900"/>
          </a:xfrm>
          <a:prstGeom prst="straightConnector1">
            <a:avLst/>
          </a:prstGeom>
          <a:noFill/>
          <a:ln cap="flat" cmpd="sng" w="9525">
            <a:solidFill>
              <a:srgbClr val="595959"/>
            </a:solidFill>
            <a:prstDash val="solid"/>
            <a:round/>
            <a:headEnd len="med" w="med" type="none"/>
            <a:tailEnd len="med" w="med" type="triangle"/>
          </a:ln>
        </p:spPr>
      </p:cxnSp>
      <p:sp>
        <p:nvSpPr>
          <p:cNvPr id="93" name="Google Shape;93;p7"/>
          <p:cNvSpPr txBox="1"/>
          <p:nvPr/>
        </p:nvSpPr>
        <p:spPr>
          <a:xfrm>
            <a:off x="6545506" y="6382762"/>
            <a:ext cx="947700" cy="181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000">
                <a:latin typeface="Roboto"/>
                <a:ea typeface="Roboto"/>
                <a:cs typeface="Roboto"/>
                <a:sym typeface="Roboto"/>
              </a:rPr>
              <a:t>discard</a:t>
            </a:r>
            <a:endParaRPr sz="1000">
              <a:latin typeface="Roboto"/>
              <a:ea typeface="Roboto"/>
              <a:cs typeface="Roboto"/>
              <a:sym typeface="Roboto"/>
            </a:endParaRPr>
          </a:p>
        </p:txBody>
      </p:sp>
      <p:pic>
        <p:nvPicPr>
          <p:cNvPr id="94" name="Google Shape;94;p7"/>
          <p:cNvPicPr preferRelativeResize="0"/>
          <p:nvPr/>
        </p:nvPicPr>
        <p:blipFill rotWithShape="1">
          <a:blip r:embed="rId8">
            <a:alphaModFix/>
          </a:blip>
          <a:srcRect b="2033" l="0" r="0" t="2043"/>
          <a:stretch/>
        </p:blipFill>
        <p:spPr>
          <a:xfrm>
            <a:off x="665927" y="882575"/>
            <a:ext cx="1427981" cy="729817"/>
          </a:xfrm>
          <a:prstGeom prst="rect">
            <a:avLst/>
          </a:prstGeom>
          <a:noFill/>
          <a:ln cap="flat" cmpd="sng" w="38100">
            <a:solidFill>
              <a:srgbClr val="E06666"/>
            </a:solidFill>
            <a:prstDash val="solid"/>
            <a:round/>
            <a:headEnd len="sm" w="sm" type="none"/>
            <a:tailEnd len="sm" w="sm" type="none"/>
          </a:ln>
        </p:spPr>
      </p:pic>
      <p:sp>
        <p:nvSpPr>
          <p:cNvPr id="95" name="Google Shape;95;p7"/>
          <p:cNvSpPr/>
          <p:nvPr/>
        </p:nvSpPr>
        <p:spPr>
          <a:xfrm>
            <a:off x="3527307" y="1199292"/>
            <a:ext cx="101400" cy="95400"/>
          </a:xfrm>
          <a:prstGeom prst="ellipse">
            <a:avLst/>
          </a:prstGeom>
          <a:solidFill>
            <a:srgbClr val="EEEEEE"/>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7"/>
          <p:cNvCxnSpPr>
            <a:endCxn id="95" idx="0"/>
          </p:cNvCxnSpPr>
          <p:nvPr/>
        </p:nvCxnSpPr>
        <p:spPr>
          <a:xfrm>
            <a:off x="3576807" y="931992"/>
            <a:ext cx="1200" cy="267300"/>
          </a:xfrm>
          <a:prstGeom prst="straightConnector1">
            <a:avLst/>
          </a:prstGeom>
          <a:noFill/>
          <a:ln cap="flat" cmpd="sng" w="9525">
            <a:solidFill>
              <a:srgbClr val="595959"/>
            </a:solidFill>
            <a:prstDash val="solid"/>
            <a:round/>
            <a:headEnd len="med" w="med" type="none"/>
            <a:tailEnd len="med" w="med" type="none"/>
          </a:ln>
        </p:spPr>
      </p:cxnSp>
      <p:cxnSp>
        <p:nvCxnSpPr>
          <p:cNvPr id="97" name="Google Shape;97;p7"/>
          <p:cNvCxnSpPr>
            <a:stCxn id="95" idx="2"/>
            <a:endCxn id="94" idx="3"/>
          </p:cNvCxnSpPr>
          <p:nvPr/>
        </p:nvCxnSpPr>
        <p:spPr>
          <a:xfrm flipH="1">
            <a:off x="2093907" y="1246992"/>
            <a:ext cx="1433400" cy="600"/>
          </a:xfrm>
          <a:prstGeom prst="straightConnector1">
            <a:avLst/>
          </a:prstGeom>
          <a:noFill/>
          <a:ln cap="flat" cmpd="sng" w="9525">
            <a:solidFill>
              <a:srgbClr val="E06666"/>
            </a:solidFill>
            <a:prstDash val="dash"/>
            <a:round/>
            <a:headEnd len="med" w="med" type="none"/>
            <a:tailEnd len="med" w="med" type="none"/>
          </a:ln>
        </p:spPr>
      </p:cxnSp>
      <p:cxnSp>
        <p:nvCxnSpPr>
          <p:cNvPr id="98" name="Google Shape;98;p7"/>
          <p:cNvCxnSpPr>
            <a:stCxn id="95" idx="4"/>
            <a:endCxn id="53" idx="0"/>
          </p:cNvCxnSpPr>
          <p:nvPr/>
        </p:nvCxnSpPr>
        <p:spPr>
          <a:xfrm flipH="1">
            <a:off x="3577707" y="1294692"/>
            <a:ext cx="300" cy="2016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8"/>
          <p:cNvSpPr txBox="1"/>
          <p:nvPr>
            <p:ph type="title"/>
          </p:nvPr>
        </p:nvSpPr>
        <p:spPr>
          <a:xfrm>
            <a:off x="609600" y="152718"/>
            <a:ext cx="9422700" cy="756000"/>
          </a:xfrm>
          <a:prstGeom prst="rect">
            <a:avLst/>
          </a:prstGeom>
          <a:noFill/>
          <a:ln>
            <a:noFill/>
          </a:ln>
        </p:spPr>
        <p:txBody>
          <a:bodyPr anchorCtr="0" anchor="t" bIns="121900" lIns="122400" spcFirstLastPara="1" rIns="122400" wrap="square" tIns="121900">
            <a:noAutofit/>
          </a:bodyPr>
          <a:lstStyle/>
          <a:p>
            <a:pPr indent="0" lvl="0" marL="0" rtl="0" algn="l">
              <a:lnSpc>
                <a:spcPct val="100000"/>
              </a:lnSpc>
              <a:spcBef>
                <a:spcPts val="0"/>
              </a:spcBef>
              <a:spcAft>
                <a:spcPts val="0"/>
              </a:spcAft>
              <a:buSzPts val="3000"/>
              <a:buNone/>
            </a:pPr>
            <a:r>
              <a:rPr lang="en-US"/>
              <a:t>Painting detection - Is it a painting?</a:t>
            </a:r>
            <a:endParaRPr/>
          </a:p>
        </p:txBody>
      </p:sp>
      <p:sp>
        <p:nvSpPr>
          <p:cNvPr id="104" name="Google Shape;104;p8"/>
          <p:cNvSpPr txBox="1"/>
          <p:nvPr/>
        </p:nvSpPr>
        <p:spPr>
          <a:xfrm>
            <a:off x="609600" y="1222000"/>
            <a:ext cx="3598800" cy="5723700"/>
          </a:xfrm>
          <a:prstGeom prst="rect">
            <a:avLst/>
          </a:prstGeom>
          <a:noFill/>
          <a:ln>
            <a:noFill/>
          </a:ln>
        </p:spPr>
        <p:txBody>
          <a:bodyPr anchorCtr="0" anchor="t" bIns="180000" lIns="180000" spcFirstLastPara="1" rIns="180000" wrap="square" tIns="180000">
            <a:noAutofit/>
          </a:bodyPr>
          <a:lstStyle/>
          <a:p>
            <a:pPr indent="0" lvl="0" marL="0" rtl="0" algn="l">
              <a:lnSpc>
                <a:spcPct val="130000"/>
              </a:lnSpc>
              <a:spcBef>
                <a:spcPts val="0"/>
              </a:spcBef>
              <a:spcAft>
                <a:spcPts val="0"/>
              </a:spcAft>
              <a:buNone/>
            </a:pPr>
            <a:r>
              <a:rPr b="1" lang="en-US" sz="2000">
                <a:solidFill>
                  <a:srgbClr val="000000"/>
                </a:solidFill>
                <a:latin typeface="Calibri"/>
                <a:ea typeface="Calibri"/>
                <a:cs typeface="Calibri"/>
                <a:sym typeface="Calibri"/>
              </a:rPr>
              <a:t>Shape</a:t>
            </a:r>
            <a:endParaRPr b="1" sz="2000">
              <a:solidFill>
                <a:srgbClr val="000000"/>
              </a:solidFill>
              <a:latin typeface="Calibri"/>
              <a:ea typeface="Calibri"/>
              <a:cs typeface="Calibri"/>
              <a:sym typeface="Calibri"/>
            </a:endParaRPr>
          </a:p>
          <a:p>
            <a:pPr indent="-355600" lvl="0" marL="457200" rtl="0" algn="l">
              <a:lnSpc>
                <a:spcPct val="130000"/>
              </a:lnSpc>
              <a:spcBef>
                <a:spcPts val="0"/>
              </a:spcBef>
              <a:spcAft>
                <a:spcPts val="0"/>
              </a:spcAft>
              <a:buClr>
                <a:srgbClr val="000000"/>
              </a:buClr>
              <a:buSzPts val="2000"/>
              <a:buFont typeface="Calibri"/>
              <a:buChar char="●"/>
            </a:pPr>
            <a:r>
              <a:rPr lang="en-US" sz="2000">
                <a:latin typeface="Calibri"/>
                <a:ea typeface="Calibri"/>
                <a:cs typeface="Calibri"/>
                <a:sym typeface="Calibri"/>
              </a:rPr>
              <a:t>Number of points</a:t>
            </a:r>
            <a:endParaRPr sz="2000">
              <a:solidFill>
                <a:srgbClr val="000000"/>
              </a:solidFill>
              <a:latin typeface="Calibri"/>
              <a:ea typeface="Calibri"/>
              <a:cs typeface="Calibri"/>
              <a:sym typeface="Calibri"/>
            </a:endParaRPr>
          </a:p>
          <a:p>
            <a:pPr indent="-355600" lvl="0" marL="457200" rtl="0" algn="l">
              <a:lnSpc>
                <a:spcPct val="130000"/>
              </a:lnSpc>
              <a:spcBef>
                <a:spcPts val="0"/>
              </a:spcBef>
              <a:spcAft>
                <a:spcPts val="0"/>
              </a:spcAft>
              <a:buClr>
                <a:srgbClr val="000000"/>
              </a:buClr>
              <a:buSzPts val="2000"/>
              <a:buFont typeface="Calibri"/>
              <a:buChar char="●"/>
            </a:pPr>
            <a:r>
              <a:rPr lang="en-US" sz="2000">
                <a:latin typeface="Calibri"/>
                <a:ea typeface="Calibri"/>
                <a:cs typeface="Calibri"/>
                <a:sym typeface="Calibri"/>
              </a:rPr>
              <a:t>Aspect ratio</a:t>
            </a:r>
            <a:endParaRPr sz="2000">
              <a:solidFill>
                <a:srgbClr val="000000"/>
              </a:solidFill>
              <a:latin typeface="Calibri"/>
              <a:ea typeface="Calibri"/>
              <a:cs typeface="Calibri"/>
              <a:sym typeface="Calibri"/>
            </a:endParaRPr>
          </a:p>
          <a:p>
            <a:pPr indent="0" lvl="0" marL="0" rtl="0" algn="l">
              <a:lnSpc>
                <a:spcPct val="130000"/>
              </a:lnSpc>
              <a:spcBef>
                <a:spcPts val="0"/>
              </a:spcBef>
              <a:spcAft>
                <a:spcPts val="0"/>
              </a:spcAft>
              <a:buNone/>
            </a:pPr>
            <a:r>
              <a:rPr b="1" lang="en-US" sz="2000">
                <a:solidFill>
                  <a:srgbClr val="000000"/>
                </a:solidFill>
                <a:latin typeface="Calibri"/>
                <a:ea typeface="Calibri"/>
                <a:cs typeface="Calibri"/>
                <a:sym typeface="Calibri"/>
              </a:rPr>
              <a:t>Appearance</a:t>
            </a:r>
            <a:endParaRPr b="1" sz="2000">
              <a:solidFill>
                <a:srgbClr val="000000"/>
              </a:solidFill>
              <a:latin typeface="Calibri"/>
              <a:ea typeface="Calibri"/>
              <a:cs typeface="Calibri"/>
              <a:sym typeface="Calibri"/>
            </a:endParaRPr>
          </a:p>
          <a:p>
            <a:pPr indent="-355600" lvl="0" marL="457200" rtl="0" algn="l">
              <a:lnSpc>
                <a:spcPct val="130000"/>
              </a:lnSpc>
              <a:spcBef>
                <a:spcPts val="0"/>
              </a:spcBef>
              <a:spcAft>
                <a:spcPts val="0"/>
              </a:spcAft>
              <a:buClr>
                <a:srgbClr val="000000"/>
              </a:buClr>
              <a:buSzPts val="2000"/>
              <a:buFont typeface="Calibri"/>
              <a:buChar char="●"/>
            </a:pPr>
            <a:r>
              <a:rPr lang="en-US" sz="2000">
                <a:latin typeface="Calibri"/>
                <a:ea typeface="Calibri"/>
                <a:cs typeface="Calibri"/>
                <a:sym typeface="Calibri"/>
              </a:rPr>
              <a:t>Histogram variance</a:t>
            </a:r>
            <a:endParaRPr sz="2000">
              <a:solidFill>
                <a:srgbClr val="000000"/>
              </a:solidFill>
              <a:latin typeface="Calibri"/>
              <a:ea typeface="Calibri"/>
              <a:cs typeface="Calibri"/>
              <a:sym typeface="Calibri"/>
            </a:endParaRPr>
          </a:p>
          <a:p>
            <a:pPr indent="-355600" lvl="0" marL="457200" rtl="0" algn="l">
              <a:lnSpc>
                <a:spcPct val="130000"/>
              </a:lnSpc>
              <a:spcBef>
                <a:spcPts val="0"/>
              </a:spcBef>
              <a:spcAft>
                <a:spcPts val="0"/>
              </a:spcAft>
              <a:buClr>
                <a:srgbClr val="000000"/>
              </a:buClr>
              <a:buSzPts val="2000"/>
              <a:buFont typeface="Calibri"/>
              <a:buChar char="●"/>
            </a:pPr>
            <a:r>
              <a:rPr lang="en-US" sz="2000">
                <a:latin typeface="Calibri"/>
                <a:ea typeface="Calibri"/>
                <a:cs typeface="Calibri"/>
                <a:sym typeface="Calibri"/>
              </a:rPr>
              <a:t>Brightness</a:t>
            </a:r>
            <a:endParaRPr sz="2000">
              <a:solidFill>
                <a:srgbClr val="000000"/>
              </a:solidFill>
              <a:latin typeface="Calibri"/>
              <a:ea typeface="Calibri"/>
              <a:cs typeface="Calibri"/>
              <a:sym typeface="Calibri"/>
            </a:endParaRPr>
          </a:p>
          <a:p>
            <a:pPr indent="0" lvl="0" marL="0" rtl="0" algn="l">
              <a:lnSpc>
                <a:spcPct val="130000"/>
              </a:lnSpc>
              <a:spcBef>
                <a:spcPts val="0"/>
              </a:spcBef>
              <a:spcAft>
                <a:spcPts val="0"/>
              </a:spcAft>
              <a:buNone/>
            </a:pPr>
            <a:r>
              <a:rPr b="1" lang="en-US" sz="2000">
                <a:solidFill>
                  <a:srgbClr val="000000"/>
                </a:solidFill>
                <a:latin typeface="Calibri"/>
                <a:ea typeface="Calibri"/>
                <a:cs typeface="Calibri"/>
                <a:sym typeface="Calibri"/>
              </a:rPr>
              <a:t>Area</a:t>
            </a:r>
            <a:endParaRPr b="1" sz="2000">
              <a:solidFill>
                <a:srgbClr val="000000"/>
              </a:solidFill>
              <a:latin typeface="Calibri"/>
              <a:ea typeface="Calibri"/>
              <a:cs typeface="Calibri"/>
              <a:sym typeface="Calibri"/>
            </a:endParaRPr>
          </a:p>
          <a:p>
            <a:pPr indent="-355600" lvl="0" marL="457200" rtl="0" algn="l">
              <a:lnSpc>
                <a:spcPct val="130000"/>
              </a:lnSpc>
              <a:spcBef>
                <a:spcPts val="0"/>
              </a:spcBef>
              <a:spcAft>
                <a:spcPts val="0"/>
              </a:spcAft>
              <a:buClr>
                <a:srgbClr val="000000"/>
              </a:buClr>
              <a:buSzPts val="2000"/>
              <a:buFont typeface="Roboto"/>
              <a:buChar char="●"/>
            </a:pPr>
            <a:r>
              <a:rPr lang="en-US" sz="2000">
                <a:solidFill>
                  <a:srgbClr val="00FF00"/>
                </a:solidFill>
                <a:latin typeface="Calibri"/>
                <a:ea typeface="Calibri"/>
                <a:cs typeface="Calibri"/>
                <a:sym typeface="Calibri"/>
              </a:rPr>
              <a:t>Rotated box</a:t>
            </a:r>
            <a:r>
              <a:rPr lang="en-US" sz="2000">
                <a:solidFill>
                  <a:srgbClr val="000000"/>
                </a:solidFill>
                <a:latin typeface="Calibri"/>
                <a:ea typeface="Calibri"/>
                <a:cs typeface="Calibri"/>
                <a:sym typeface="Calibri"/>
              </a:rPr>
              <a:t> (1-2-3)</a:t>
            </a:r>
            <a:endParaRPr sz="2000">
              <a:solidFill>
                <a:srgbClr val="000000"/>
              </a:solidFill>
              <a:latin typeface="Calibri"/>
              <a:ea typeface="Calibri"/>
              <a:cs typeface="Calibri"/>
              <a:sym typeface="Calibri"/>
            </a:endParaRPr>
          </a:p>
          <a:p>
            <a:pPr indent="-355600" lvl="0" marL="457200" rtl="0" algn="l">
              <a:lnSpc>
                <a:spcPct val="130000"/>
              </a:lnSpc>
              <a:spcBef>
                <a:spcPts val="0"/>
              </a:spcBef>
              <a:spcAft>
                <a:spcPts val="0"/>
              </a:spcAft>
              <a:buClr>
                <a:srgbClr val="000000"/>
              </a:buClr>
              <a:buSzPts val="2000"/>
              <a:buFont typeface="Roboto"/>
              <a:buChar char="●"/>
            </a:pPr>
            <a:r>
              <a:rPr lang="en-US" sz="2000">
                <a:solidFill>
                  <a:srgbClr val="0000FF"/>
                </a:solidFill>
                <a:latin typeface="Calibri"/>
                <a:ea typeface="Calibri"/>
                <a:cs typeface="Calibri"/>
                <a:sym typeface="Calibri"/>
              </a:rPr>
              <a:t>Ellipse</a:t>
            </a:r>
            <a:r>
              <a:rPr b="1" lang="en-US" sz="2000">
                <a:solidFill>
                  <a:srgbClr val="000000"/>
                </a:solidFill>
                <a:latin typeface="Calibri"/>
                <a:ea typeface="Calibri"/>
                <a:cs typeface="Calibri"/>
                <a:sym typeface="Calibri"/>
              </a:rPr>
              <a:t> </a:t>
            </a:r>
            <a:r>
              <a:rPr lang="en-US" sz="2000">
                <a:solidFill>
                  <a:srgbClr val="000000"/>
                </a:solidFill>
                <a:latin typeface="Calibri"/>
                <a:ea typeface="Calibri"/>
                <a:cs typeface="Calibri"/>
                <a:sym typeface="Calibri"/>
              </a:rPr>
              <a:t>(4)</a:t>
            </a:r>
            <a:endParaRPr sz="2000">
              <a:solidFill>
                <a:srgbClr val="000000"/>
              </a:solidFill>
              <a:latin typeface="Calibri"/>
              <a:ea typeface="Calibri"/>
              <a:cs typeface="Calibri"/>
              <a:sym typeface="Calibri"/>
            </a:endParaRPr>
          </a:p>
          <a:p>
            <a:pPr indent="-355600" lvl="0" marL="457200" rtl="0" algn="l">
              <a:lnSpc>
                <a:spcPct val="130000"/>
              </a:lnSpc>
              <a:spcBef>
                <a:spcPts val="0"/>
              </a:spcBef>
              <a:spcAft>
                <a:spcPts val="0"/>
              </a:spcAft>
              <a:buSzPts val="2000"/>
              <a:buFont typeface="Calibri"/>
              <a:buChar char="●"/>
            </a:pPr>
            <a:r>
              <a:rPr lang="en-US" sz="2000">
                <a:solidFill>
                  <a:srgbClr val="FF0000"/>
                </a:solidFill>
                <a:latin typeface="Calibri"/>
                <a:ea typeface="Calibri"/>
                <a:cs typeface="Calibri"/>
                <a:sym typeface="Calibri"/>
              </a:rPr>
              <a:t>Convex hull</a:t>
            </a:r>
            <a:endParaRPr sz="2000">
              <a:solidFill>
                <a:srgbClr val="FF0000"/>
              </a:solidFill>
              <a:latin typeface="Calibri"/>
              <a:ea typeface="Calibri"/>
              <a:cs typeface="Calibri"/>
              <a:sym typeface="Calibri"/>
            </a:endParaRPr>
          </a:p>
        </p:txBody>
      </p:sp>
      <p:pic>
        <p:nvPicPr>
          <p:cNvPr id="105" name="Google Shape;105;p8"/>
          <p:cNvPicPr preferRelativeResize="0"/>
          <p:nvPr/>
        </p:nvPicPr>
        <p:blipFill rotWithShape="1">
          <a:blip r:embed="rId3">
            <a:alphaModFix/>
          </a:blip>
          <a:srcRect b="20111" l="18224" r="20331" t="2597"/>
          <a:stretch/>
        </p:blipFill>
        <p:spPr>
          <a:xfrm>
            <a:off x="8259659" y="4373577"/>
            <a:ext cx="3040766" cy="2136573"/>
          </a:xfrm>
          <a:prstGeom prst="rect">
            <a:avLst/>
          </a:prstGeom>
          <a:noFill/>
          <a:ln cap="flat" cmpd="sng" w="38100">
            <a:solidFill>
              <a:srgbClr val="D9D9D9"/>
            </a:solidFill>
            <a:prstDash val="solid"/>
            <a:round/>
            <a:headEnd len="sm" w="sm" type="none"/>
            <a:tailEnd len="sm" w="sm" type="none"/>
          </a:ln>
        </p:spPr>
      </p:pic>
      <p:pic>
        <p:nvPicPr>
          <p:cNvPr id="106" name="Google Shape;106;p8"/>
          <p:cNvPicPr preferRelativeResize="0"/>
          <p:nvPr/>
        </p:nvPicPr>
        <p:blipFill rotWithShape="1">
          <a:blip r:embed="rId4">
            <a:alphaModFix/>
          </a:blip>
          <a:srcRect b="23737" l="1257" r="59563" t="2543"/>
          <a:stretch/>
        </p:blipFill>
        <p:spPr>
          <a:xfrm>
            <a:off x="8259675" y="1221993"/>
            <a:ext cx="3040733" cy="3192688"/>
          </a:xfrm>
          <a:prstGeom prst="rect">
            <a:avLst/>
          </a:prstGeom>
          <a:noFill/>
          <a:ln cap="flat" cmpd="sng" w="38100">
            <a:solidFill>
              <a:srgbClr val="D9D9D9"/>
            </a:solidFill>
            <a:prstDash val="solid"/>
            <a:round/>
            <a:headEnd len="sm" w="sm" type="none"/>
            <a:tailEnd len="sm" w="sm" type="none"/>
          </a:ln>
        </p:spPr>
      </p:pic>
      <p:pic>
        <p:nvPicPr>
          <p:cNvPr id="107" name="Google Shape;107;p8"/>
          <p:cNvPicPr preferRelativeResize="0"/>
          <p:nvPr/>
        </p:nvPicPr>
        <p:blipFill rotWithShape="1">
          <a:blip r:embed="rId5">
            <a:alphaModFix/>
          </a:blip>
          <a:srcRect b="16855" l="7828" r="49809" t="26448"/>
          <a:stretch/>
        </p:blipFill>
        <p:spPr>
          <a:xfrm>
            <a:off x="5596950" y="4228028"/>
            <a:ext cx="2662726" cy="2282122"/>
          </a:xfrm>
          <a:prstGeom prst="rect">
            <a:avLst/>
          </a:prstGeom>
          <a:noFill/>
          <a:ln cap="flat" cmpd="sng" w="38100">
            <a:solidFill>
              <a:srgbClr val="D9D9D9"/>
            </a:solidFill>
            <a:prstDash val="solid"/>
            <a:round/>
            <a:headEnd len="sm" w="sm" type="none"/>
            <a:tailEnd len="sm" w="sm" type="none"/>
          </a:ln>
        </p:spPr>
      </p:pic>
      <p:pic>
        <p:nvPicPr>
          <p:cNvPr id="108" name="Google Shape;108;p8"/>
          <p:cNvPicPr preferRelativeResize="0"/>
          <p:nvPr/>
        </p:nvPicPr>
        <p:blipFill rotWithShape="1">
          <a:blip r:embed="rId6">
            <a:alphaModFix/>
          </a:blip>
          <a:srcRect b="2633" l="8275" r="27621" t="2642"/>
          <a:stretch/>
        </p:blipFill>
        <p:spPr>
          <a:xfrm rot="5400000">
            <a:off x="5445862" y="1373096"/>
            <a:ext cx="2964900" cy="2662725"/>
          </a:xfrm>
          <a:prstGeom prst="rect">
            <a:avLst/>
          </a:prstGeom>
          <a:noFill/>
          <a:ln cap="flat" cmpd="sng" w="38100">
            <a:solidFill>
              <a:srgbClr val="D9D9D9"/>
            </a:solidFill>
            <a:prstDash val="solid"/>
            <a:round/>
            <a:headEnd len="sm" w="sm" type="none"/>
            <a:tailEnd len="sm" w="sm" type="none"/>
          </a:ln>
        </p:spPr>
      </p:pic>
      <p:sp>
        <p:nvSpPr>
          <p:cNvPr id="109" name="Google Shape;109;p8"/>
          <p:cNvSpPr txBox="1"/>
          <p:nvPr/>
        </p:nvSpPr>
        <p:spPr>
          <a:xfrm>
            <a:off x="5596950" y="1298209"/>
            <a:ext cx="432900" cy="37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sz="2000">
                <a:solidFill>
                  <a:srgbClr val="999999"/>
                </a:solidFill>
              </a:rPr>
              <a:t> </a:t>
            </a:r>
            <a:r>
              <a:rPr b="1" lang="en-US" sz="2000"/>
              <a:t>1</a:t>
            </a:r>
            <a:endParaRPr b="1" sz="2000"/>
          </a:p>
        </p:txBody>
      </p:sp>
      <p:sp>
        <p:nvSpPr>
          <p:cNvPr id="110" name="Google Shape;110;p8"/>
          <p:cNvSpPr txBox="1"/>
          <p:nvPr/>
        </p:nvSpPr>
        <p:spPr>
          <a:xfrm>
            <a:off x="10867600" y="1306850"/>
            <a:ext cx="432900" cy="37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sz="2000">
                <a:solidFill>
                  <a:srgbClr val="999999"/>
                </a:solidFill>
              </a:rPr>
              <a:t> </a:t>
            </a:r>
            <a:r>
              <a:rPr b="1" lang="en-US" sz="2000"/>
              <a:t>2</a:t>
            </a:r>
            <a:endParaRPr b="1" sz="2000"/>
          </a:p>
        </p:txBody>
      </p:sp>
      <p:sp>
        <p:nvSpPr>
          <p:cNvPr id="111" name="Google Shape;111;p8"/>
          <p:cNvSpPr txBox="1"/>
          <p:nvPr/>
        </p:nvSpPr>
        <p:spPr>
          <a:xfrm>
            <a:off x="5596950" y="4304228"/>
            <a:ext cx="432900" cy="376800"/>
          </a:xfrm>
          <a:prstGeom prst="rect">
            <a:avLst/>
          </a:prstGeom>
          <a:noFill/>
          <a:ln>
            <a:noFill/>
          </a:ln>
        </p:spPr>
        <p:txBody>
          <a:bodyPr anchorCtr="0" anchor="t" bIns="0" lIns="0" spcFirstLastPara="1" rIns="0" wrap="square" tIns="0">
            <a:noAutofit/>
          </a:bodyPr>
          <a:lstStyle/>
          <a:p>
            <a:pPr indent="0" lvl="0" marL="107999" rtl="0" algn="l">
              <a:spcBef>
                <a:spcPts val="0"/>
              </a:spcBef>
              <a:spcAft>
                <a:spcPts val="0"/>
              </a:spcAft>
              <a:buNone/>
            </a:pPr>
            <a:r>
              <a:rPr b="1" lang="en-US" sz="2000"/>
              <a:t>3</a:t>
            </a:r>
            <a:endParaRPr b="1" sz="2000"/>
          </a:p>
        </p:txBody>
      </p:sp>
      <p:sp>
        <p:nvSpPr>
          <p:cNvPr id="112" name="Google Shape;112;p8"/>
          <p:cNvSpPr txBox="1"/>
          <p:nvPr/>
        </p:nvSpPr>
        <p:spPr>
          <a:xfrm>
            <a:off x="10867592" y="4495211"/>
            <a:ext cx="432900" cy="376800"/>
          </a:xfrm>
          <a:prstGeom prst="rect">
            <a:avLst/>
          </a:prstGeom>
          <a:noFill/>
          <a:ln>
            <a:noFill/>
          </a:ln>
        </p:spPr>
        <p:txBody>
          <a:bodyPr anchorCtr="0" anchor="t" bIns="0" lIns="0" spcFirstLastPara="1" rIns="0" wrap="square" tIns="0">
            <a:noAutofit/>
          </a:bodyPr>
          <a:lstStyle/>
          <a:p>
            <a:pPr indent="0" lvl="0" marL="107999" rtl="0" algn="l">
              <a:spcBef>
                <a:spcPts val="0"/>
              </a:spcBef>
              <a:spcAft>
                <a:spcPts val="0"/>
              </a:spcAft>
              <a:buNone/>
            </a:pPr>
            <a:r>
              <a:rPr b="1" lang="en-US" sz="2000"/>
              <a:t>4</a:t>
            </a:r>
            <a:endParaRPr b="1"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9"/>
          <p:cNvSpPr txBox="1"/>
          <p:nvPr>
            <p:ph type="title"/>
          </p:nvPr>
        </p:nvSpPr>
        <p:spPr>
          <a:xfrm>
            <a:off x="609600" y="15271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en-US"/>
              <a:t>Painting detection </a:t>
            </a:r>
            <a:r>
              <a:rPr lang="en-US"/>
              <a:t>evaluation</a:t>
            </a:r>
            <a:endParaRPr/>
          </a:p>
        </p:txBody>
      </p:sp>
      <p:grpSp>
        <p:nvGrpSpPr>
          <p:cNvPr id="119" name="Google Shape;119;p9"/>
          <p:cNvGrpSpPr/>
          <p:nvPr/>
        </p:nvGrpSpPr>
        <p:grpSpPr>
          <a:xfrm>
            <a:off x="496899" y="1369450"/>
            <a:ext cx="5196745" cy="4393109"/>
            <a:chOff x="101364" y="1902046"/>
            <a:chExt cx="3684850" cy="3182490"/>
          </a:xfrm>
        </p:grpSpPr>
        <p:pic>
          <p:nvPicPr>
            <p:cNvPr id="120" name="Google Shape;120;p9"/>
            <p:cNvPicPr preferRelativeResize="0"/>
            <p:nvPr/>
          </p:nvPicPr>
          <p:blipFill rotWithShape="1">
            <a:blip r:embed="rId3">
              <a:alphaModFix/>
            </a:blip>
            <a:srcRect b="635" l="0" r="0" t="0"/>
            <a:stretch/>
          </p:blipFill>
          <p:spPr>
            <a:xfrm>
              <a:off x="101364" y="2147461"/>
              <a:ext cx="3684850" cy="2937075"/>
            </a:xfrm>
            <a:prstGeom prst="rect">
              <a:avLst/>
            </a:prstGeom>
            <a:noFill/>
            <a:ln>
              <a:noFill/>
            </a:ln>
          </p:spPr>
        </p:pic>
        <p:sp>
          <p:nvSpPr>
            <p:cNvPr id="121" name="Google Shape;121;p9"/>
            <p:cNvSpPr txBox="1"/>
            <p:nvPr/>
          </p:nvSpPr>
          <p:spPr>
            <a:xfrm>
              <a:off x="1306446" y="1902046"/>
              <a:ext cx="1274700" cy="237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2000">
                  <a:latin typeface="Calibri"/>
                  <a:ea typeface="Calibri"/>
                  <a:cs typeface="Calibri"/>
                  <a:sym typeface="Calibri"/>
                </a:rPr>
                <a:t>Without checks</a:t>
              </a:r>
              <a:endParaRPr b="1" sz="2000">
                <a:latin typeface="Calibri"/>
                <a:ea typeface="Calibri"/>
                <a:cs typeface="Calibri"/>
                <a:sym typeface="Calibri"/>
              </a:endParaRPr>
            </a:p>
          </p:txBody>
        </p:sp>
      </p:grpSp>
      <p:grpSp>
        <p:nvGrpSpPr>
          <p:cNvPr id="122" name="Google Shape;122;p9"/>
          <p:cNvGrpSpPr/>
          <p:nvPr/>
        </p:nvGrpSpPr>
        <p:grpSpPr>
          <a:xfrm>
            <a:off x="6594708" y="1369450"/>
            <a:ext cx="5012128" cy="4393088"/>
            <a:chOff x="5448159" y="1802794"/>
            <a:chExt cx="3529916" cy="3179480"/>
          </a:xfrm>
        </p:grpSpPr>
        <p:pic>
          <p:nvPicPr>
            <p:cNvPr id="123" name="Google Shape;123;p9"/>
            <p:cNvPicPr preferRelativeResize="0"/>
            <p:nvPr/>
          </p:nvPicPr>
          <p:blipFill rotWithShape="1">
            <a:blip r:embed="rId4">
              <a:alphaModFix/>
            </a:blip>
            <a:srcRect b="2334" l="0" r="4122" t="0"/>
            <a:stretch/>
          </p:blipFill>
          <p:spPr>
            <a:xfrm>
              <a:off x="5448159" y="2045200"/>
              <a:ext cx="3529916" cy="2937075"/>
            </a:xfrm>
            <a:prstGeom prst="rect">
              <a:avLst/>
            </a:prstGeom>
            <a:noFill/>
            <a:ln>
              <a:noFill/>
            </a:ln>
          </p:spPr>
        </p:pic>
        <p:sp>
          <p:nvSpPr>
            <p:cNvPr id="124" name="Google Shape;124;p9"/>
            <p:cNvSpPr txBox="1"/>
            <p:nvPr/>
          </p:nvSpPr>
          <p:spPr>
            <a:xfrm>
              <a:off x="6651961" y="1802794"/>
              <a:ext cx="1122300" cy="237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2000">
                  <a:latin typeface="Calibri"/>
                  <a:ea typeface="Calibri"/>
                  <a:cs typeface="Calibri"/>
                  <a:sym typeface="Calibri"/>
                </a:rPr>
                <a:t>With checks</a:t>
              </a:r>
              <a:endParaRPr b="1" sz="2000">
                <a:latin typeface="Calibri"/>
                <a:ea typeface="Calibri"/>
                <a:cs typeface="Calibri"/>
                <a:sym typeface="Calibri"/>
              </a:endParaRPr>
            </a:p>
          </p:txBody>
        </p:sp>
      </p:grpSp>
      <p:sp>
        <p:nvSpPr>
          <p:cNvPr id="125" name="Google Shape;125;p9"/>
          <p:cNvSpPr txBox="1"/>
          <p:nvPr/>
        </p:nvSpPr>
        <p:spPr>
          <a:xfrm>
            <a:off x="7419100" y="6114450"/>
            <a:ext cx="7473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latin typeface="Calibri"/>
                <a:ea typeface="Calibri"/>
                <a:cs typeface="Calibri"/>
                <a:sym typeface="Calibri"/>
              </a:rPr>
              <a:t>-</a:t>
            </a:r>
            <a:r>
              <a:rPr b="1" lang="en-US" sz="1900">
                <a:latin typeface="Calibri"/>
                <a:ea typeface="Calibri"/>
                <a:cs typeface="Calibri"/>
                <a:sym typeface="Calibri"/>
              </a:rPr>
              <a:t> 23%</a:t>
            </a:r>
            <a:endParaRPr b="1" sz="1900">
              <a:latin typeface="Calibri"/>
              <a:ea typeface="Calibri"/>
              <a:cs typeface="Calibri"/>
              <a:sym typeface="Calibri"/>
            </a:endParaRPr>
          </a:p>
        </p:txBody>
      </p:sp>
      <p:sp>
        <p:nvSpPr>
          <p:cNvPr id="126" name="Google Shape;126;p9"/>
          <p:cNvSpPr/>
          <p:nvPr/>
        </p:nvSpPr>
        <p:spPr>
          <a:xfrm>
            <a:off x="4557300" y="5762550"/>
            <a:ext cx="6334200" cy="692100"/>
          </a:xfrm>
          <a:prstGeom prst="curvedUpArrow">
            <a:avLst>
              <a:gd fmla="val 25000" name="adj1"/>
              <a:gd fmla="val 50000" name="adj2"/>
              <a:gd fmla="val 25000" name="adj3"/>
            </a:avLst>
          </a:prstGeom>
          <a:solidFill>
            <a:srgbClr val="0000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0"/>
          <p:cNvSpPr txBox="1"/>
          <p:nvPr>
            <p:ph type="title"/>
          </p:nvPr>
        </p:nvSpPr>
        <p:spPr>
          <a:xfrm>
            <a:off x="631800" y="13666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en-US"/>
              <a:t>Painting retrieval (train)</a:t>
            </a:r>
            <a:endParaRPr/>
          </a:p>
        </p:txBody>
      </p:sp>
      <p:sp>
        <p:nvSpPr>
          <p:cNvPr id="133" name="Google Shape;133;p10"/>
          <p:cNvSpPr/>
          <p:nvPr/>
        </p:nvSpPr>
        <p:spPr>
          <a:xfrm>
            <a:off x="10314400" y="3077949"/>
            <a:ext cx="1417200" cy="575400"/>
          </a:xfrm>
          <a:prstGeom prst="roundRect">
            <a:avLst>
              <a:gd fmla="val 16667" name="adj"/>
            </a:avLst>
          </a:prstGeom>
          <a:solidFill>
            <a:srgbClr val="F4CCCC"/>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479412" y="2661443"/>
            <a:ext cx="920351" cy="1313915"/>
          </a:xfrm>
          <a:prstGeom prst="flowChartMagneticDisk">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0"/>
          <p:cNvPicPr preferRelativeResize="0"/>
          <p:nvPr/>
        </p:nvPicPr>
        <p:blipFill>
          <a:blip r:embed="rId3">
            <a:alphaModFix/>
          </a:blip>
          <a:stretch>
            <a:fillRect/>
          </a:stretch>
        </p:blipFill>
        <p:spPr>
          <a:xfrm>
            <a:off x="1772474" y="981847"/>
            <a:ext cx="2148840" cy="2286000"/>
          </a:xfrm>
          <a:prstGeom prst="rect">
            <a:avLst/>
          </a:prstGeom>
          <a:noFill/>
          <a:ln>
            <a:noFill/>
          </a:ln>
        </p:spPr>
      </p:pic>
      <p:pic>
        <p:nvPicPr>
          <p:cNvPr id="136" name="Google Shape;136;p10"/>
          <p:cNvPicPr preferRelativeResize="0"/>
          <p:nvPr/>
        </p:nvPicPr>
        <p:blipFill>
          <a:blip r:embed="rId4">
            <a:alphaModFix/>
          </a:blip>
          <a:stretch>
            <a:fillRect/>
          </a:stretch>
        </p:blipFill>
        <p:spPr>
          <a:xfrm>
            <a:off x="1739852" y="3939438"/>
            <a:ext cx="2148840" cy="1840528"/>
          </a:xfrm>
          <a:prstGeom prst="rect">
            <a:avLst/>
          </a:prstGeom>
          <a:noFill/>
          <a:ln>
            <a:noFill/>
          </a:ln>
        </p:spPr>
      </p:pic>
      <p:grpSp>
        <p:nvGrpSpPr>
          <p:cNvPr id="137" name="Google Shape;137;p10"/>
          <p:cNvGrpSpPr/>
          <p:nvPr/>
        </p:nvGrpSpPr>
        <p:grpSpPr>
          <a:xfrm>
            <a:off x="2822301" y="3471437"/>
            <a:ext cx="44906" cy="297419"/>
            <a:chOff x="2776000" y="1479125"/>
            <a:chExt cx="36000" cy="238450"/>
          </a:xfrm>
        </p:grpSpPr>
        <p:sp>
          <p:nvSpPr>
            <p:cNvPr id="138" name="Google Shape;138;p10"/>
            <p:cNvSpPr/>
            <p:nvPr/>
          </p:nvSpPr>
          <p:spPr>
            <a:xfrm>
              <a:off x="2776000" y="147912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
            <p:cNvSpPr/>
            <p:nvPr/>
          </p:nvSpPr>
          <p:spPr>
            <a:xfrm>
              <a:off x="2776000" y="1580350"/>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2776000" y="168157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0"/>
          <p:cNvSpPr txBox="1"/>
          <p:nvPr/>
        </p:nvSpPr>
        <p:spPr>
          <a:xfrm>
            <a:off x="359537" y="4107900"/>
            <a:ext cx="1160100" cy="402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Paintings_db</a:t>
            </a:r>
            <a:endParaRPr b="1" sz="1700">
              <a:latin typeface="Calibri"/>
              <a:ea typeface="Calibri"/>
              <a:cs typeface="Calibri"/>
              <a:sym typeface="Calibri"/>
            </a:endParaRPr>
          </a:p>
        </p:txBody>
      </p:sp>
      <p:pic>
        <p:nvPicPr>
          <p:cNvPr id="142" name="Google Shape;142;p10"/>
          <p:cNvPicPr preferRelativeResize="0"/>
          <p:nvPr/>
        </p:nvPicPr>
        <p:blipFill>
          <a:blip r:embed="rId5">
            <a:alphaModFix/>
          </a:blip>
          <a:stretch>
            <a:fillRect/>
          </a:stretch>
        </p:blipFill>
        <p:spPr>
          <a:xfrm>
            <a:off x="4315645" y="3919243"/>
            <a:ext cx="2212848" cy="1880921"/>
          </a:xfrm>
          <a:prstGeom prst="rect">
            <a:avLst/>
          </a:prstGeom>
          <a:noFill/>
          <a:ln>
            <a:noFill/>
          </a:ln>
        </p:spPr>
      </p:pic>
      <p:pic>
        <p:nvPicPr>
          <p:cNvPr id="143" name="Google Shape;143;p10"/>
          <p:cNvPicPr preferRelativeResize="0"/>
          <p:nvPr/>
        </p:nvPicPr>
        <p:blipFill>
          <a:blip r:embed="rId6">
            <a:alphaModFix/>
          </a:blip>
          <a:stretch>
            <a:fillRect/>
          </a:stretch>
        </p:blipFill>
        <p:spPr>
          <a:xfrm>
            <a:off x="4300769" y="981853"/>
            <a:ext cx="2217419" cy="2286000"/>
          </a:xfrm>
          <a:prstGeom prst="rect">
            <a:avLst/>
          </a:prstGeom>
          <a:noFill/>
          <a:ln>
            <a:noFill/>
          </a:ln>
        </p:spPr>
      </p:pic>
      <p:sp>
        <p:nvSpPr>
          <p:cNvPr id="144" name="Google Shape;144;p10"/>
          <p:cNvSpPr/>
          <p:nvPr/>
        </p:nvSpPr>
        <p:spPr>
          <a:xfrm>
            <a:off x="7363271" y="1137921"/>
            <a:ext cx="2454900" cy="431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0"/>
          <p:cNvCxnSpPr/>
          <p:nvPr/>
        </p:nvCxnSpPr>
        <p:spPr>
          <a:xfrm>
            <a:off x="9204584" y="1135701"/>
            <a:ext cx="0" cy="4316400"/>
          </a:xfrm>
          <a:prstGeom prst="straightConnector1">
            <a:avLst/>
          </a:prstGeom>
          <a:noFill/>
          <a:ln cap="flat" cmpd="sng" w="9525">
            <a:solidFill>
              <a:srgbClr val="595959"/>
            </a:solidFill>
            <a:prstDash val="solid"/>
            <a:round/>
            <a:headEnd len="med" w="med" type="none"/>
            <a:tailEnd len="med" w="med" type="none"/>
          </a:ln>
        </p:spPr>
      </p:cxnSp>
      <p:sp>
        <p:nvSpPr>
          <p:cNvPr id="146" name="Google Shape;146;p10"/>
          <p:cNvSpPr/>
          <p:nvPr/>
        </p:nvSpPr>
        <p:spPr>
          <a:xfrm>
            <a:off x="7370209" y="1144478"/>
            <a:ext cx="18342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18000" spcFirstLastPara="1" rIns="0" wrap="square" tIns="91425">
            <a:noAutofit/>
          </a:bodyPr>
          <a:lstStyle/>
          <a:p>
            <a:pPr indent="0" lvl="0" marL="0" rtl="0" algn="ctr">
              <a:spcBef>
                <a:spcPts val="0"/>
              </a:spcBef>
              <a:spcAft>
                <a:spcPts val="0"/>
              </a:spcAft>
              <a:buNone/>
            </a:pPr>
            <a:r>
              <a:rPr b="1" lang="en-US" sz="1700">
                <a:latin typeface="Calibri"/>
                <a:ea typeface="Calibri"/>
                <a:cs typeface="Calibri"/>
                <a:sym typeface="Calibri"/>
              </a:rPr>
              <a:t>D</a:t>
            </a:r>
            <a:r>
              <a:rPr b="1" lang="en-US" sz="1700">
                <a:latin typeface="Calibri"/>
                <a:ea typeface="Calibri"/>
                <a:cs typeface="Calibri"/>
                <a:sym typeface="Calibri"/>
              </a:rPr>
              <a:t>escriptors</a:t>
            </a:r>
            <a:endParaRPr b="1" sz="1700">
              <a:latin typeface="Calibri"/>
              <a:ea typeface="Calibri"/>
              <a:cs typeface="Calibri"/>
              <a:sym typeface="Calibri"/>
            </a:endParaRPr>
          </a:p>
        </p:txBody>
      </p:sp>
      <p:sp>
        <p:nvSpPr>
          <p:cNvPr id="147" name="Google Shape;147;p10"/>
          <p:cNvSpPr/>
          <p:nvPr/>
        </p:nvSpPr>
        <p:spPr>
          <a:xfrm>
            <a:off x="7370209" y="1539116"/>
            <a:ext cx="18342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000_sift_1</a:t>
            </a:r>
            <a:endParaRPr sz="1700">
              <a:latin typeface="Calibri"/>
              <a:ea typeface="Calibri"/>
              <a:cs typeface="Calibri"/>
              <a:sym typeface="Calibri"/>
            </a:endParaRPr>
          </a:p>
        </p:txBody>
      </p:sp>
      <p:sp>
        <p:nvSpPr>
          <p:cNvPr id="148" name="Google Shape;148;p10"/>
          <p:cNvSpPr/>
          <p:nvPr/>
        </p:nvSpPr>
        <p:spPr>
          <a:xfrm>
            <a:off x="7370209" y="1933755"/>
            <a:ext cx="18342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000_sift_2</a:t>
            </a:r>
            <a:endParaRPr sz="1700">
              <a:latin typeface="Calibri"/>
              <a:ea typeface="Calibri"/>
              <a:cs typeface="Calibri"/>
              <a:sym typeface="Calibri"/>
            </a:endParaRPr>
          </a:p>
        </p:txBody>
      </p:sp>
      <p:sp>
        <p:nvSpPr>
          <p:cNvPr id="149" name="Google Shape;149;p10"/>
          <p:cNvSpPr/>
          <p:nvPr/>
        </p:nvSpPr>
        <p:spPr>
          <a:xfrm>
            <a:off x="7370209" y="2328394"/>
            <a:ext cx="18342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000_sift_3</a:t>
            </a:r>
            <a:endParaRPr sz="1700">
              <a:latin typeface="Calibri"/>
              <a:ea typeface="Calibri"/>
              <a:cs typeface="Calibri"/>
              <a:sym typeface="Calibri"/>
            </a:endParaRPr>
          </a:p>
        </p:txBody>
      </p:sp>
      <p:sp>
        <p:nvSpPr>
          <p:cNvPr id="150" name="Google Shape;150;p10"/>
          <p:cNvSpPr/>
          <p:nvPr/>
        </p:nvSpPr>
        <p:spPr>
          <a:xfrm>
            <a:off x="7370209" y="5057249"/>
            <a:ext cx="18342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094_sift_1220</a:t>
            </a:r>
            <a:endParaRPr sz="1700">
              <a:latin typeface="Calibri"/>
              <a:ea typeface="Calibri"/>
              <a:cs typeface="Calibri"/>
              <a:sym typeface="Calibri"/>
            </a:endParaRPr>
          </a:p>
        </p:txBody>
      </p:sp>
      <p:sp>
        <p:nvSpPr>
          <p:cNvPr id="151" name="Google Shape;151;p10"/>
          <p:cNvSpPr/>
          <p:nvPr/>
        </p:nvSpPr>
        <p:spPr>
          <a:xfrm>
            <a:off x="7370209" y="4662611"/>
            <a:ext cx="18342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094_sift_1219</a:t>
            </a:r>
            <a:endParaRPr sz="1700">
              <a:latin typeface="Calibri"/>
              <a:ea typeface="Calibri"/>
              <a:cs typeface="Calibri"/>
              <a:sym typeface="Calibri"/>
            </a:endParaRPr>
          </a:p>
        </p:txBody>
      </p:sp>
      <p:sp>
        <p:nvSpPr>
          <p:cNvPr id="152" name="Google Shape;152;p10"/>
          <p:cNvSpPr/>
          <p:nvPr/>
        </p:nvSpPr>
        <p:spPr>
          <a:xfrm>
            <a:off x="7370209" y="4267972"/>
            <a:ext cx="18342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094_sift_1218</a:t>
            </a:r>
            <a:endParaRPr sz="1700">
              <a:latin typeface="Calibri"/>
              <a:ea typeface="Calibri"/>
              <a:cs typeface="Calibri"/>
              <a:sym typeface="Calibri"/>
            </a:endParaRPr>
          </a:p>
        </p:txBody>
      </p:sp>
      <p:sp>
        <p:nvSpPr>
          <p:cNvPr id="153" name="Google Shape;153;p10"/>
          <p:cNvSpPr/>
          <p:nvPr/>
        </p:nvSpPr>
        <p:spPr>
          <a:xfrm>
            <a:off x="9204376" y="5057249"/>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94</a:t>
            </a:r>
            <a:endParaRPr sz="1700">
              <a:latin typeface="Calibri"/>
              <a:ea typeface="Calibri"/>
              <a:cs typeface="Calibri"/>
              <a:sym typeface="Calibri"/>
            </a:endParaRPr>
          </a:p>
        </p:txBody>
      </p:sp>
      <p:sp>
        <p:nvSpPr>
          <p:cNvPr id="154" name="Google Shape;154;p10"/>
          <p:cNvSpPr/>
          <p:nvPr/>
        </p:nvSpPr>
        <p:spPr>
          <a:xfrm>
            <a:off x="9204376" y="4662611"/>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94</a:t>
            </a:r>
            <a:endParaRPr sz="1700">
              <a:latin typeface="Calibri"/>
              <a:ea typeface="Calibri"/>
              <a:cs typeface="Calibri"/>
              <a:sym typeface="Calibri"/>
            </a:endParaRPr>
          </a:p>
        </p:txBody>
      </p:sp>
      <p:sp>
        <p:nvSpPr>
          <p:cNvPr id="155" name="Google Shape;155;p10"/>
          <p:cNvSpPr/>
          <p:nvPr/>
        </p:nvSpPr>
        <p:spPr>
          <a:xfrm>
            <a:off x="9204792" y="4267972"/>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94</a:t>
            </a:r>
            <a:endParaRPr sz="1700">
              <a:latin typeface="Calibri"/>
              <a:ea typeface="Calibri"/>
              <a:cs typeface="Calibri"/>
              <a:sym typeface="Calibri"/>
            </a:endParaRPr>
          </a:p>
        </p:txBody>
      </p:sp>
      <p:sp>
        <p:nvSpPr>
          <p:cNvPr id="156" name="Google Shape;156;p10"/>
          <p:cNvSpPr/>
          <p:nvPr/>
        </p:nvSpPr>
        <p:spPr>
          <a:xfrm>
            <a:off x="9204792" y="1144478"/>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18000" spcFirstLastPara="1" rIns="0" wrap="square" tIns="91425">
            <a:noAutofit/>
          </a:bodyPr>
          <a:lstStyle/>
          <a:p>
            <a:pPr indent="0" lvl="0" marL="0" rtl="0" algn="ctr">
              <a:spcBef>
                <a:spcPts val="0"/>
              </a:spcBef>
              <a:spcAft>
                <a:spcPts val="0"/>
              </a:spcAft>
              <a:buNone/>
            </a:pPr>
            <a:r>
              <a:rPr b="1" lang="en-US" sz="1700">
                <a:latin typeface="Calibri"/>
                <a:ea typeface="Calibri"/>
                <a:cs typeface="Calibri"/>
                <a:sym typeface="Calibri"/>
              </a:rPr>
              <a:t>C</a:t>
            </a:r>
            <a:r>
              <a:rPr b="1" lang="en-US" sz="1700">
                <a:latin typeface="Calibri"/>
                <a:ea typeface="Calibri"/>
                <a:cs typeface="Calibri"/>
                <a:sym typeface="Calibri"/>
              </a:rPr>
              <a:t>lass</a:t>
            </a:r>
            <a:endParaRPr b="1" sz="1700">
              <a:latin typeface="Calibri"/>
              <a:ea typeface="Calibri"/>
              <a:cs typeface="Calibri"/>
              <a:sym typeface="Calibri"/>
            </a:endParaRPr>
          </a:p>
        </p:txBody>
      </p:sp>
      <p:sp>
        <p:nvSpPr>
          <p:cNvPr id="157" name="Google Shape;157;p10"/>
          <p:cNvSpPr/>
          <p:nvPr/>
        </p:nvSpPr>
        <p:spPr>
          <a:xfrm>
            <a:off x="9204792" y="1539116"/>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0</a:t>
            </a:r>
            <a:endParaRPr sz="1700">
              <a:latin typeface="Calibri"/>
              <a:ea typeface="Calibri"/>
              <a:cs typeface="Calibri"/>
              <a:sym typeface="Calibri"/>
            </a:endParaRPr>
          </a:p>
        </p:txBody>
      </p:sp>
      <p:sp>
        <p:nvSpPr>
          <p:cNvPr id="158" name="Google Shape;158;p10"/>
          <p:cNvSpPr/>
          <p:nvPr/>
        </p:nvSpPr>
        <p:spPr>
          <a:xfrm>
            <a:off x="9204792" y="1933755"/>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0</a:t>
            </a:r>
            <a:endParaRPr sz="1700">
              <a:latin typeface="Calibri"/>
              <a:ea typeface="Calibri"/>
              <a:cs typeface="Calibri"/>
              <a:sym typeface="Calibri"/>
            </a:endParaRPr>
          </a:p>
        </p:txBody>
      </p:sp>
      <p:sp>
        <p:nvSpPr>
          <p:cNvPr id="159" name="Google Shape;159;p10"/>
          <p:cNvSpPr/>
          <p:nvPr/>
        </p:nvSpPr>
        <p:spPr>
          <a:xfrm>
            <a:off x="9204376" y="2328394"/>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0</a:t>
            </a:r>
            <a:endParaRPr sz="1700">
              <a:latin typeface="Calibri"/>
              <a:ea typeface="Calibri"/>
              <a:cs typeface="Calibri"/>
              <a:sym typeface="Calibri"/>
            </a:endParaRPr>
          </a:p>
        </p:txBody>
      </p:sp>
      <p:grpSp>
        <p:nvGrpSpPr>
          <p:cNvPr id="160" name="Google Shape;160;p10"/>
          <p:cNvGrpSpPr/>
          <p:nvPr/>
        </p:nvGrpSpPr>
        <p:grpSpPr>
          <a:xfrm>
            <a:off x="5402704" y="3470486"/>
            <a:ext cx="44906" cy="297419"/>
            <a:chOff x="2776000" y="1479125"/>
            <a:chExt cx="36000" cy="238450"/>
          </a:xfrm>
        </p:grpSpPr>
        <p:sp>
          <p:nvSpPr>
            <p:cNvPr id="161" name="Google Shape;161;p10"/>
            <p:cNvSpPr/>
            <p:nvPr/>
          </p:nvSpPr>
          <p:spPr>
            <a:xfrm>
              <a:off x="2776000" y="147912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a:off x="2776000" y="1580350"/>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a:off x="2776000" y="168157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0"/>
          <p:cNvGrpSpPr/>
          <p:nvPr/>
        </p:nvGrpSpPr>
        <p:grpSpPr>
          <a:xfrm>
            <a:off x="8262515" y="3247864"/>
            <a:ext cx="49957" cy="330897"/>
            <a:chOff x="2776000" y="1479125"/>
            <a:chExt cx="36000" cy="238450"/>
          </a:xfrm>
        </p:grpSpPr>
        <p:sp>
          <p:nvSpPr>
            <p:cNvPr id="165" name="Google Shape;165;p10"/>
            <p:cNvSpPr/>
            <p:nvPr/>
          </p:nvSpPr>
          <p:spPr>
            <a:xfrm>
              <a:off x="2776000" y="147912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2776000" y="1580350"/>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2776000" y="168157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0"/>
          <p:cNvGrpSpPr/>
          <p:nvPr/>
        </p:nvGrpSpPr>
        <p:grpSpPr>
          <a:xfrm>
            <a:off x="9487027" y="3247864"/>
            <a:ext cx="49957" cy="330897"/>
            <a:chOff x="2776000" y="1479125"/>
            <a:chExt cx="36000" cy="238450"/>
          </a:xfrm>
        </p:grpSpPr>
        <p:sp>
          <p:nvSpPr>
            <p:cNvPr id="169" name="Google Shape;169;p10"/>
            <p:cNvSpPr/>
            <p:nvPr/>
          </p:nvSpPr>
          <p:spPr>
            <a:xfrm>
              <a:off x="2776000" y="147912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2776000" y="1580350"/>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2776000" y="168157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0"/>
          <p:cNvSpPr/>
          <p:nvPr/>
        </p:nvSpPr>
        <p:spPr>
          <a:xfrm>
            <a:off x="7963175" y="5697482"/>
            <a:ext cx="648648" cy="432432"/>
          </a:xfrm>
          <a:prstGeom prst="flowChartDocumen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txBox="1"/>
          <p:nvPr/>
        </p:nvSpPr>
        <p:spPr>
          <a:xfrm>
            <a:off x="6975025" y="6129950"/>
            <a:ext cx="1636800" cy="2625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US" sz="1700">
                <a:latin typeface="Calibri"/>
                <a:ea typeface="Calibri"/>
                <a:cs typeface="Calibri"/>
                <a:sym typeface="Calibri"/>
              </a:rPr>
              <a:t>features_db.npy</a:t>
            </a:r>
            <a:endParaRPr b="1" sz="1700">
              <a:latin typeface="Calibri"/>
              <a:ea typeface="Calibri"/>
              <a:cs typeface="Calibri"/>
              <a:sym typeface="Calibri"/>
            </a:endParaRPr>
          </a:p>
        </p:txBody>
      </p:sp>
      <p:sp>
        <p:nvSpPr>
          <p:cNvPr id="174" name="Google Shape;174;p10"/>
          <p:cNvSpPr/>
          <p:nvPr/>
        </p:nvSpPr>
        <p:spPr>
          <a:xfrm>
            <a:off x="9215890" y="5697466"/>
            <a:ext cx="648648" cy="432432"/>
          </a:xfrm>
          <a:prstGeom prst="flowChartDocumen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txBox="1"/>
          <p:nvPr/>
        </p:nvSpPr>
        <p:spPr>
          <a:xfrm>
            <a:off x="9215899" y="6140725"/>
            <a:ext cx="2148900" cy="262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sz="1700">
                <a:latin typeface="Calibri"/>
                <a:ea typeface="Calibri"/>
                <a:cs typeface="Calibri"/>
                <a:sym typeface="Calibri"/>
              </a:rPr>
              <a:t>img_features_db.npy</a:t>
            </a:r>
            <a:endParaRPr b="1" sz="1700">
              <a:latin typeface="Calibri"/>
              <a:ea typeface="Calibri"/>
              <a:cs typeface="Calibri"/>
              <a:sym typeface="Calibri"/>
            </a:endParaRPr>
          </a:p>
        </p:txBody>
      </p:sp>
      <p:sp>
        <p:nvSpPr>
          <p:cNvPr id="176" name="Google Shape;176;p10"/>
          <p:cNvSpPr/>
          <p:nvPr/>
        </p:nvSpPr>
        <p:spPr>
          <a:xfrm>
            <a:off x="3946800" y="1982810"/>
            <a:ext cx="328500" cy="2841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10"/>
          <p:cNvCxnSpPr/>
          <p:nvPr/>
        </p:nvCxnSpPr>
        <p:spPr>
          <a:xfrm>
            <a:off x="6513625" y="986625"/>
            <a:ext cx="853800" cy="553500"/>
          </a:xfrm>
          <a:prstGeom prst="straightConnector1">
            <a:avLst/>
          </a:prstGeom>
          <a:noFill/>
          <a:ln cap="flat" cmpd="sng" w="9525">
            <a:solidFill>
              <a:srgbClr val="595959"/>
            </a:solidFill>
            <a:prstDash val="solid"/>
            <a:round/>
            <a:headEnd len="med" w="med" type="none"/>
            <a:tailEnd len="med" w="med" type="none"/>
          </a:ln>
        </p:spPr>
      </p:cxnSp>
      <p:cxnSp>
        <p:nvCxnSpPr>
          <p:cNvPr id="178" name="Google Shape;178;p10"/>
          <p:cNvCxnSpPr/>
          <p:nvPr/>
        </p:nvCxnSpPr>
        <p:spPr>
          <a:xfrm flipH="1" rot="10800000">
            <a:off x="6510275" y="2713375"/>
            <a:ext cx="865500" cy="549600"/>
          </a:xfrm>
          <a:prstGeom prst="straightConnector1">
            <a:avLst/>
          </a:prstGeom>
          <a:noFill/>
          <a:ln cap="flat" cmpd="sng" w="9525">
            <a:solidFill>
              <a:srgbClr val="595959"/>
            </a:solidFill>
            <a:prstDash val="solid"/>
            <a:round/>
            <a:headEnd len="med" w="med" type="none"/>
            <a:tailEnd len="med" w="med" type="none"/>
          </a:ln>
        </p:spPr>
      </p:cxnSp>
      <p:cxnSp>
        <p:nvCxnSpPr>
          <p:cNvPr id="179" name="Google Shape;179;p10"/>
          <p:cNvCxnSpPr/>
          <p:nvPr/>
        </p:nvCxnSpPr>
        <p:spPr>
          <a:xfrm>
            <a:off x="6510900" y="3965925"/>
            <a:ext cx="856800" cy="310200"/>
          </a:xfrm>
          <a:prstGeom prst="straightConnector1">
            <a:avLst/>
          </a:prstGeom>
          <a:noFill/>
          <a:ln cap="flat" cmpd="sng" w="9525">
            <a:solidFill>
              <a:srgbClr val="595959"/>
            </a:solidFill>
            <a:prstDash val="solid"/>
            <a:round/>
            <a:headEnd len="med" w="med" type="none"/>
            <a:tailEnd len="med" w="med" type="none"/>
          </a:ln>
        </p:spPr>
      </p:cxnSp>
      <p:cxnSp>
        <p:nvCxnSpPr>
          <p:cNvPr id="180" name="Google Shape;180;p10"/>
          <p:cNvCxnSpPr/>
          <p:nvPr/>
        </p:nvCxnSpPr>
        <p:spPr>
          <a:xfrm flipH="1" rot="10800000">
            <a:off x="6498700" y="5441350"/>
            <a:ext cx="860400" cy="330600"/>
          </a:xfrm>
          <a:prstGeom prst="straightConnector1">
            <a:avLst/>
          </a:prstGeom>
          <a:noFill/>
          <a:ln cap="flat" cmpd="sng" w="9525">
            <a:solidFill>
              <a:srgbClr val="595959"/>
            </a:solidFill>
            <a:prstDash val="solid"/>
            <a:round/>
            <a:headEnd len="med" w="med" type="none"/>
            <a:tailEnd len="med" w="med" type="none"/>
          </a:ln>
        </p:spPr>
      </p:cxnSp>
      <p:sp>
        <p:nvSpPr>
          <p:cNvPr id="181" name="Google Shape;181;p10"/>
          <p:cNvSpPr txBox="1"/>
          <p:nvPr/>
        </p:nvSpPr>
        <p:spPr>
          <a:xfrm>
            <a:off x="10442950" y="3103750"/>
            <a:ext cx="1160100" cy="54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kNN</a:t>
            </a:r>
            <a:endParaRPr b="1" sz="1700">
              <a:latin typeface="Calibri"/>
              <a:ea typeface="Calibri"/>
              <a:cs typeface="Calibri"/>
              <a:sym typeface="Calibri"/>
            </a:endParaRPr>
          </a:p>
          <a:p>
            <a:pPr indent="0" lvl="0" marL="0" rtl="0" algn="ctr">
              <a:spcBef>
                <a:spcPts val="0"/>
              </a:spcBef>
              <a:spcAft>
                <a:spcPts val="0"/>
              </a:spcAft>
              <a:buNone/>
            </a:pPr>
            <a:r>
              <a:rPr b="1" lang="en-US" sz="1700">
                <a:latin typeface="Calibri"/>
                <a:ea typeface="Calibri"/>
                <a:cs typeface="Calibri"/>
                <a:sym typeface="Calibri"/>
              </a:rPr>
              <a:t>classifier</a:t>
            </a:r>
            <a:endParaRPr b="1" sz="1700">
              <a:latin typeface="Calibri"/>
              <a:ea typeface="Calibri"/>
              <a:cs typeface="Calibri"/>
              <a:sym typeface="Calibri"/>
            </a:endParaRPr>
          </a:p>
        </p:txBody>
      </p:sp>
      <p:cxnSp>
        <p:nvCxnSpPr>
          <p:cNvPr id="182" name="Google Shape;182;p10"/>
          <p:cNvCxnSpPr>
            <a:stCxn id="153" idx="2"/>
          </p:cNvCxnSpPr>
          <p:nvPr/>
        </p:nvCxnSpPr>
        <p:spPr>
          <a:xfrm>
            <a:off x="9511426" y="5451449"/>
            <a:ext cx="1500" cy="235200"/>
          </a:xfrm>
          <a:prstGeom prst="straightConnector1">
            <a:avLst/>
          </a:prstGeom>
          <a:noFill/>
          <a:ln cap="flat" cmpd="sng" w="9525">
            <a:solidFill>
              <a:srgbClr val="595959"/>
            </a:solidFill>
            <a:prstDash val="solid"/>
            <a:round/>
            <a:headEnd len="med" w="med" type="none"/>
            <a:tailEnd len="med" w="med" type="triangle"/>
          </a:ln>
        </p:spPr>
      </p:cxnSp>
      <p:cxnSp>
        <p:nvCxnSpPr>
          <p:cNvPr id="183" name="Google Shape;183;p10"/>
          <p:cNvCxnSpPr>
            <a:stCxn id="150" idx="2"/>
            <a:endCxn id="172" idx="0"/>
          </p:cNvCxnSpPr>
          <p:nvPr/>
        </p:nvCxnSpPr>
        <p:spPr>
          <a:xfrm>
            <a:off x="8287309" y="5451449"/>
            <a:ext cx="300" cy="246000"/>
          </a:xfrm>
          <a:prstGeom prst="straightConnector1">
            <a:avLst/>
          </a:prstGeom>
          <a:noFill/>
          <a:ln cap="flat" cmpd="sng" w="9525">
            <a:solidFill>
              <a:srgbClr val="595959"/>
            </a:solidFill>
            <a:prstDash val="solid"/>
            <a:round/>
            <a:headEnd len="med" w="med" type="none"/>
            <a:tailEnd len="med" w="med" type="triangle"/>
          </a:ln>
        </p:spPr>
      </p:cxnSp>
      <p:sp>
        <p:nvSpPr>
          <p:cNvPr id="184" name="Google Shape;184;p10"/>
          <p:cNvSpPr/>
          <p:nvPr/>
        </p:nvSpPr>
        <p:spPr>
          <a:xfrm>
            <a:off x="3946800" y="4717672"/>
            <a:ext cx="328500" cy="2841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9902038" y="3223610"/>
            <a:ext cx="328500" cy="2841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1"/>
          <p:cNvSpPr/>
          <p:nvPr/>
        </p:nvSpPr>
        <p:spPr>
          <a:xfrm>
            <a:off x="6658775" y="2656707"/>
            <a:ext cx="614100" cy="15450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
        <p:nvSpPr>
          <p:cNvPr id="192" name="Google Shape;192;p11"/>
          <p:cNvSpPr txBox="1"/>
          <p:nvPr>
            <p:ph type="title"/>
          </p:nvPr>
        </p:nvSpPr>
        <p:spPr>
          <a:xfrm>
            <a:off x="631800" y="13666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en-US"/>
              <a:t>Painting retrieval (test)</a:t>
            </a:r>
            <a:endParaRPr/>
          </a:p>
        </p:txBody>
      </p:sp>
      <p:pic>
        <p:nvPicPr>
          <p:cNvPr id="193" name="Google Shape;193;p11"/>
          <p:cNvPicPr preferRelativeResize="0"/>
          <p:nvPr/>
        </p:nvPicPr>
        <p:blipFill>
          <a:blip r:embed="rId3">
            <a:alphaModFix/>
          </a:blip>
          <a:stretch>
            <a:fillRect/>
          </a:stretch>
        </p:blipFill>
        <p:spPr>
          <a:xfrm>
            <a:off x="602827" y="1064750"/>
            <a:ext cx="1828800" cy="2403062"/>
          </a:xfrm>
          <a:prstGeom prst="rect">
            <a:avLst/>
          </a:prstGeom>
          <a:noFill/>
          <a:ln>
            <a:noFill/>
          </a:ln>
        </p:spPr>
      </p:pic>
      <p:sp>
        <p:nvSpPr>
          <p:cNvPr id="194" name="Google Shape;194;p11"/>
          <p:cNvSpPr txBox="1"/>
          <p:nvPr/>
        </p:nvSpPr>
        <p:spPr>
          <a:xfrm>
            <a:off x="8323163" y="2082375"/>
            <a:ext cx="1029300" cy="54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F</a:t>
            </a:r>
            <a:r>
              <a:rPr b="1" lang="en-US" sz="1700">
                <a:latin typeface="Calibri"/>
                <a:ea typeface="Calibri"/>
                <a:cs typeface="Calibri"/>
                <a:sym typeface="Calibri"/>
              </a:rPr>
              <a:t>requency vector</a:t>
            </a:r>
            <a:endParaRPr b="1" sz="1700">
              <a:latin typeface="Calibri"/>
              <a:ea typeface="Calibri"/>
              <a:cs typeface="Calibri"/>
              <a:sym typeface="Calibri"/>
            </a:endParaRPr>
          </a:p>
        </p:txBody>
      </p:sp>
      <p:sp>
        <p:nvSpPr>
          <p:cNvPr id="195" name="Google Shape;195;p11"/>
          <p:cNvSpPr txBox="1"/>
          <p:nvPr/>
        </p:nvSpPr>
        <p:spPr>
          <a:xfrm>
            <a:off x="6477902" y="5645650"/>
            <a:ext cx="9750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(391, 1)</a:t>
            </a:r>
            <a:endParaRPr b="1" sz="1700">
              <a:latin typeface="Calibri"/>
              <a:ea typeface="Calibri"/>
              <a:cs typeface="Calibri"/>
              <a:sym typeface="Calibri"/>
            </a:endParaRPr>
          </a:p>
        </p:txBody>
      </p:sp>
      <p:sp>
        <p:nvSpPr>
          <p:cNvPr id="196" name="Google Shape;196;p11"/>
          <p:cNvSpPr txBox="1"/>
          <p:nvPr/>
        </p:nvSpPr>
        <p:spPr>
          <a:xfrm>
            <a:off x="8570392" y="4794621"/>
            <a:ext cx="5820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(95, 1)</a:t>
            </a:r>
            <a:endParaRPr b="1" sz="1700">
              <a:latin typeface="Calibri"/>
              <a:ea typeface="Calibri"/>
              <a:cs typeface="Calibri"/>
              <a:sym typeface="Calibri"/>
            </a:endParaRPr>
          </a:p>
        </p:txBody>
      </p:sp>
      <p:sp>
        <p:nvSpPr>
          <p:cNvPr id="197" name="Google Shape;197;p11"/>
          <p:cNvSpPr/>
          <p:nvPr/>
        </p:nvSpPr>
        <p:spPr>
          <a:xfrm>
            <a:off x="2662354" y="2202600"/>
            <a:ext cx="1029300" cy="27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None/>
            </a:pPr>
            <a:r>
              <a:rPr lang="en-US" sz="1700">
                <a:latin typeface="Calibri"/>
                <a:ea typeface="Calibri"/>
                <a:cs typeface="Calibri"/>
                <a:sym typeface="Calibri"/>
              </a:rPr>
              <a:t>test_sift_1</a:t>
            </a:r>
            <a:endParaRPr sz="1700">
              <a:latin typeface="Calibri"/>
              <a:ea typeface="Calibri"/>
              <a:cs typeface="Calibri"/>
              <a:sym typeface="Calibri"/>
            </a:endParaRPr>
          </a:p>
        </p:txBody>
      </p:sp>
      <p:sp>
        <p:nvSpPr>
          <p:cNvPr id="198" name="Google Shape;198;p11"/>
          <p:cNvSpPr/>
          <p:nvPr/>
        </p:nvSpPr>
        <p:spPr>
          <a:xfrm>
            <a:off x="2662350" y="2482945"/>
            <a:ext cx="1029300" cy="27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Clr>
                <a:srgbClr val="000000"/>
              </a:buClr>
              <a:buSzPts val="1100"/>
              <a:buFont typeface="Arial"/>
              <a:buNone/>
            </a:pPr>
            <a:r>
              <a:rPr lang="en-US" sz="1700">
                <a:solidFill>
                  <a:srgbClr val="000000"/>
                </a:solidFill>
                <a:latin typeface="Calibri"/>
                <a:ea typeface="Calibri"/>
                <a:cs typeface="Calibri"/>
                <a:sym typeface="Calibri"/>
              </a:rPr>
              <a:t>test_sift_2</a:t>
            </a:r>
            <a:endParaRPr sz="1700">
              <a:latin typeface="Calibri"/>
              <a:ea typeface="Calibri"/>
              <a:cs typeface="Calibri"/>
              <a:sym typeface="Calibri"/>
            </a:endParaRPr>
          </a:p>
        </p:txBody>
      </p:sp>
      <p:sp>
        <p:nvSpPr>
          <p:cNvPr id="199" name="Google Shape;199;p11"/>
          <p:cNvSpPr/>
          <p:nvPr/>
        </p:nvSpPr>
        <p:spPr>
          <a:xfrm>
            <a:off x="2662350" y="2763290"/>
            <a:ext cx="1029300" cy="27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Clr>
                <a:srgbClr val="000000"/>
              </a:buClr>
              <a:buSzPts val="1100"/>
              <a:buFont typeface="Arial"/>
              <a:buNone/>
            </a:pPr>
            <a:r>
              <a:rPr lang="en-US" sz="1700">
                <a:solidFill>
                  <a:srgbClr val="000000"/>
                </a:solidFill>
                <a:latin typeface="Calibri"/>
                <a:ea typeface="Calibri"/>
                <a:cs typeface="Calibri"/>
                <a:sym typeface="Calibri"/>
              </a:rPr>
              <a:t>test_sift_3</a:t>
            </a:r>
            <a:endParaRPr sz="1700">
              <a:latin typeface="Calibri"/>
              <a:ea typeface="Calibri"/>
              <a:cs typeface="Calibri"/>
              <a:sym typeface="Calibri"/>
            </a:endParaRPr>
          </a:p>
        </p:txBody>
      </p:sp>
      <p:sp>
        <p:nvSpPr>
          <p:cNvPr id="200" name="Google Shape;200;p11"/>
          <p:cNvSpPr/>
          <p:nvPr/>
        </p:nvSpPr>
        <p:spPr>
          <a:xfrm>
            <a:off x="2662352" y="4701850"/>
            <a:ext cx="1252500" cy="27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Clr>
                <a:srgbClr val="000000"/>
              </a:buClr>
              <a:buSzPts val="1100"/>
              <a:buFont typeface="Arial"/>
              <a:buNone/>
            </a:pPr>
            <a:r>
              <a:rPr lang="en-US" sz="1700">
                <a:solidFill>
                  <a:srgbClr val="000000"/>
                </a:solidFill>
                <a:latin typeface="Calibri"/>
                <a:ea typeface="Calibri"/>
                <a:cs typeface="Calibri"/>
                <a:sym typeface="Calibri"/>
              </a:rPr>
              <a:t>test_sift_391</a:t>
            </a:r>
            <a:endParaRPr sz="1700">
              <a:latin typeface="Calibri"/>
              <a:ea typeface="Calibri"/>
              <a:cs typeface="Calibri"/>
              <a:sym typeface="Calibri"/>
            </a:endParaRPr>
          </a:p>
        </p:txBody>
      </p:sp>
      <p:sp>
        <p:nvSpPr>
          <p:cNvPr id="201" name="Google Shape;201;p11"/>
          <p:cNvSpPr/>
          <p:nvPr/>
        </p:nvSpPr>
        <p:spPr>
          <a:xfrm>
            <a:off x="2662352" y="4421507"/>
            <a:ext cx="1252500" cy="27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Clr>
                <a:srgbClr val="000000"/>
              </a:buClr>
              <a:buSzPts val="1100"/>
              <a:buFont typeface="Arial"/>
              <a:buNone/>
            </a:pPr>
            <a:r>
              <a:rPr lang="en-US" sz="1700">
                <a:solidFill>
                  <a:srgbClr val="000000"/>
                </a:solidFill>
                <a:latin typeface="Calibri"/>
                <a:ea typeface="Calibri"/>
                <a:cs typeface="Calibri"/>
                <a:sym typeface="Calibri"/>
              </a:rPr>
              <a:t>test_sift_390</a:t>
            </a:r>
            <a:endParaRPr sz="1700">
              <a:latin typeface="Calibri"/>
              <a:ea typeface="Calibri"/>
              <a:cs typeface="Calibri"/>
              <a:sym typeface="Calibri"/>
            </a:endParaRPr>
          </a:p>
        </p:txBody>
      </p:sp>
      <p:sp>
        <p:nvSpPr>
          <p:cNvPr id="202" name="Google Shape;202;p11"/>
          <p:cNvSpPr/>
          <p:nvPr/>
        </p:nvSpPr>
        <p:spPr>
          <a:xfrm>
            <a:off x="2662352" y="4141163"/>
            <a:ext cx="1252500" cy="279900"/>
          </a:xfrm>
          <a:prstGeom prst="rect">
            <a:avLst/>
          </a:prstGeom>
          <a:noFill/>
          <a:ln>
            <a:noFill/>
          </a:ln>
        </p:spPr>
        <p:txBody>
          <a:bodyPr anchorCtr="0" anchor="ctr" bIns="91425" lIns="0" spcFirstLastPara="1" rIns="0" wrap="square" tIns="91425">
            <a:noAutofit/>
          </a:bodyPr>
          <a:lstStyle/>
          <a:p>
            <a:pPr indent="0" lvl="0" marL="0" rtl="0" algn="l">
              <a:spcBef>
                <a:spcPts val="0"/>
              </a:spcBef>
              <a:spcAft>
                <a:spcPts val="0"/>
              </a:spcAft>
              <a:buClr>
                <a:srgbClr val="000000"/>
              </a:buClr>
              <a:buSzPts val="1100"/>
              <a:buFont typeface="Arial"/>
              <a:buNone/>
            </a:pPr>
            <a:r>
              <a:rPr lang="en-US" sz="1700">
                <a:solidFill>
                  <a:srgbClr val="000000"/>
                </a:solidFill>
                <a:latin typeface="Calibri"/>
                <a:ea typeface="Calibri"/>
                <a:cs typeface="Calibri"/>
                <a:sym typeface="Calibri"/>
              </a:rPr>
              <a:t>test_sift_389</a:t>
            </a:r>
            <a:endParaRPr sz="1700">
              <a:latin typeface="Calibri"/>
              <a:ea typeface="Calibri"/>
              <a:cs typeface="Calibri"/>
              <a:sym typeface="Calibri"/>
            </a:endParaRPr>
          </a:p>
        </p:txBody>
      </p:sp>
      <p:grpSp>
        <p:nvGrpSpPr>
          <p:cNvPr id="203" name="Google Shape;203;p11"/>
          <p:cNvGrpSpPr/>
          <p:nvPr/>
        </p:nvGrpSpPr>
        <p:grpSpPr>
          <a:xfrm>
            <a:off x="6934200" y="3321587"/>
            <a:ext cx="35489" cy="235064"/>
            <a:chOff x="2776000" y="1479125"/>
            <a:chExt cx="36000" cy="238450"/>
          </a:xfrm>
        </p:grpSpPr>
        <p:sp>
          <p:nvSpPr>
            <p:cNvPr id="204" name="Google Shape;204;p11"/>
            <p:cNvSpPr/>
            <p:nvPr/>
          </p:nvSpPr>
          <p:spPr>
            <a:xfrm>
              <a:off x="2776000" y="147912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2776000" y="1580350"/>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2776000" y="168157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11"/>
          <p:cNvSpPr/>
          <p:nvPr/>
        </p:nvSpPr>
        <p:spPr>
          <a:xfrm>
            <a:off x="8555100" y="2752550"/>
            <a:ext cx="612600" cy="1921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8555098" y="3879839"/>
            <a:ext cx="612600" cy="3933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4</a:t>
            </a:r>
            <a:endParaRPr sz="1700">
              <a:latin typeface="Calibri"/>
              <a:ea typeface="Calibri"/>
              <a:cs typeface="Calibri"/>
              <a:sym typeface="Calibri"/>
            </a:endParaRPr>
          </a:p>
        </p:txBody>
      </p:sp>
      <p:sp>
        <p:nvSpPr>
          <p:cNvPr id="209" name="Google Shape;209;p11"/>
          <p:cNvSpPr/>
          <p:nvPr/>
        </p:nvSpPr>
        <p:spPr>
          <a:xfrm rot="5400000">
            <a:off x="1355233" y="3508188"/>
            <a:ext cx="324000" cy="2895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txBox="1"/>
          <p:nvPr/>
        </p:nvSpPr>
        <p:spPr>
          <a:xfrm>
            <a:off x="1318181" y="805860"/>
            <a:ext cx="3981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test</a:t>
            </a:r>
            <a:endParaRPr b="1" sz="1700">
              <a:latin typeface="Calibri"/>
              <a:ea typeface="Calibri"/>
              <a:cs typeface="Calibri"/>
              <a:sym typeface="Calibri"/>
            </a:endParaRPr>
          </a:p>
        </p:txBody>
      </p:sp>
      <p:sp>
        <p:nvSpPr>
          <p:cNvPr id="211" name="Google Shape;211;p11"/>
          <p:cNvSpPr txBox="1"/>
          <p:nvPr/>
        </p:nvSpPr>
        <p:spPr>
          <a:xfrm>
            <a:off x="748481" y="6241150"/>
            <a:ext cx="1537500" cy="457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elliptical mask</a:t>
            </a:r>
            <a:endParaRPr b="1" sz="1700">
              <a:latin typeface="Calibri"/>
              <a:ea typeface="Calibri"/>
              <a:cs typeface="Calibri"/>
              <a:sym typeface="Calibri"/>
            </a:endParaRPr>
          </a:p>
          <a:p>
            <a:pPr indent="0" lvl="0" marL="0" rtl="0" algn="ctr">
              <a:spcBef>
                <a:spcPts val="0"/>
              </a:spcBef>
              <a:spcAft>
                <a:spcPts val="0"/>
              </a:spcAft>
              <a:buNone/>
            </a:pPr>
            <a:r>
              <a:rPr b="1" lang="en-US" sz="1700">
                <a:latin typeface="Calibri"/>
                <a:ea typeface="Calibri"/>
                <a:cs typeface="Calibri"/>
                <a:sym typeface="Calibri"/>
              </a:rPr>
              <a:t>test_sift</a:t>
            </a:r>
            <a:endParaRPr b="1" sz="1700">
              <a:latin typeface="Calibri"/>
              <a:ea typeface="Calibri"/>
              <a:cs typeface="Calibri"/>
              <a:sym typeface="Calibri"/>
            </a:endParaRPr>
          </a:p>
        </p:txBody>
      </p:sp>
      <p:grpSp>
        <p:nvGrpSpPr>
          <p:cNvPr id="212" name="Google Shape;212;p11"/>
          <p:cNvGrpSpPr/>
          <p:nvPr/>
        </p:nvGrpSpPr>
        <p:grpSpPr>
          <a:xfrm>
            <a:off x="3024360" y="3474679"/>
            <a:ext cx="35489" cy="235064"/>
            <a:chOff x="2776000" y="1479125"/>
            <a:chExt cx="36000" cy="238450"/>
          </a:xfrm>
        </p:grpSpPr>
        <p:sp>
          <p:nvSpPr>
            <p:cNvPr id="213" name="Google Shape;213;p11"/>
            <p:cNvSpPr/>
            <p:nvPr/>
          </p:nvSpPr>
          <p:spPr>
            <a:xfrm>
              <a:off x="2776000" y="147912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2776000" y="1580350"/>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2776000" y="1681575"/>
              <a:ext cx="36000" cy="360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6" name="Google Shape;216;p11"/>
          <p:cNvCxnSpPr>
            <a:stCxn id="197" idx="3"/>
            <a:endCxn id="217" idx="1"/>
          </p:cNvCxnSpPr>
          <p:nvPr/>
        </p:nvCxnSpPr>
        <p:spPr>
          <a:xfrm>
            <a:off x="3691654" y="2342550"/>
            <a:ext cx="684300" cy="1248900"/>
          </a:xfrm>
          <a:prstGeom prst="straightConnector1">
            <a:avLst/>
          </a:prstGeom>
          <a:noFill/>
          <a:ln cap="flat" cmpd="sng" w="9525">
            <a:solidFill>
              <a:srgbClr val="B7B7B7"/>
            </a:solidFill>
            <a:prstDash val="solid"/>
            <a:round/>
            <a:headEnd len="med" w="med" type="none"/>
            <a:tailEnd len="med" w="med" type="triangle"/>
          </a:ln>
        </p:spPr>
      </p:cxnSp>
      <p:cxnSp>
        <p:nvCxnSpPr>
          <p:cNvPr id="218" name="Google Shape;218;p11"/>
          <p:cNvCxnSpPr>
            <a:stCxn id="198" idx="3"/>
            <a:endCxn id="217" idx="1"/>
          </p:cNvCxnSpPr>
          <p:nvPr/>
        </p:nvCxnSpPr>
        <p:spPr>
          <a:xfrm>
            <a:off x="3691650" y="2622895"/>
            <a:ext cx="684300" cy="968700"/>
          </a:xfrm>
          <a:prstGeom prst="straightConnector1">
            <a:avLst/>
          </a:prstGeom>
          <a:noFill/>
          <a:ln cap="flat" cmpd="sng" w="9525">
            <a:solidFill>
              <a:srgbClr val="B7B7B7"/>
            </a:solidFill>
            <a:prstDash val="solid"/>
            <a:round/>
            <a:headEnd len="med" w="med" type="none"/>
            <a:tailEnd len="med" w="med" type="triangle"/>
          </a:ln>
        </p:spPr>
      </p:cxnSp>
      <p:cxnSp>
        <p:nvCxnSpPr>
          <p:cNvPr id="219" name="Google Shape;219;p11"/>
          <p:cNvCxnSpPr>
            <a:stCxn id="199" idx="3"/>
            <a:endCxn id="217" idx="1"/>
          </p:cNvCxnSpPr>
          <p:nvPr/>
        </p:nvCxnSpPr>
        <p:spPr>
          <a:xfrm>
            <a:off x="3691650" y="2903240"/>
            <a:ext cx="684300" cy="688200"/>
          </a:xfrm>
          <a:prstGeom prst="straightConnector1">
            <a:avLst/>
          </a:prstGeom>
          <a:noFill/>
          <a:ln cap="flat" cmpd="sng" w="9525">
            <a:solidFill>
              <a:srgbClr val="B7B7B7"/>
            </a:solidFill>
            <a:prstDash val="solid"/>
            <a:round/>
            <a:headEnd len="med" w="med" type="none"/>
            <a:tailEnd len="med" w="med" type="triangle"/>
          </a:ln>
        </p:spPr>
      </p:cxnSp>
      <p:cxnSp>
        <p:nvCxnSpPr>
          <p:cNvPr id="220" name="Google Shape;220;p11"/>
          <p:cNvCxnSpPr>
            <a:stCxn id="202" idx="3"/>
            <a:endCxn id="217" idx="1"/>
          </p:cNvCxnSpPr>
          <p:nvPr/>
        </p:nvCxnSpPr>
        <p:spPr>
          <a:xfrm flipH="1" rot="10800000">
            <a:off x="3914852" y="3591413"/>
            <a:ext cx="461100" cy="689700"/>
          </a:xfrm>
          <a:prstGeom prst="straightConnector1">
            <a:avLst/>
          </a:prstGeom>
          <a:noFill/>
          <a:ln cap="flat" cmpd="sng" w="9525">
            <a:solidFill>
              <a:srgbClr val="B7B7B7"/>
            </a:solidFill>
            <a:prstDash val="solid"/>
            <a:round/>
            <a:headEnd len="med" w="med" type="none"/>
            <a:tailEnd len="med" w="med" type="triangle"/>
          </a:ln>
        </p:spPr>
      </p:cxnSp>
      <p:cxnSp>
        <p:nvCxnSpPr>
          <p:cNvPr id="221" name="Google Shape;221;p11"/>
          <p:cNvCxnSpPr>
            <a:stCxn id="201" idx="3"/>
            <a:endCxn id="217" idx="1"/>
          </p:cNvCxnSpPr>
          <p:nvPr/>
        </p:nvCxnSpPr>
        <p:spPr>
          <a:xfrm flipH="1" rot="10800000">
            <a:off x="3914852" y="3591557"/>
            <a:ext cx="461100" cy="969900"/>
          </a:xfrm>
          <a:prstGeom prst="straightConnector1">
            <a:avLst/>
          </a:prstGeom>
          <a:noFill/>
          <a:ln cap="flat" cmpd="sng" w="9525">
            <a:solidFill>
              <a:srgbClr val="B7B7B7"/>
            </a:solidFill>
            <a:prstDash val="solid"/>
            <a:round/>
            <a:headEnd len="med" w="med" type="none"/>
            <a:tailEnd len="med" w="med" type="triangle"/>
          </a:ln>
        </p:spPr>
      </p:cxnSp>
      <p:cxnSp>
        <p:nvCxnSpPr>
          <p:cNvPr id="222" name="Google Shape;222;p11"/>
          <p:cNvCxnSpPr>
            <a:stCxn id="200" idx="3"/>
            <a:endCxn id="217" idx="1"/>
          </p:cNvCxnSpPr>
          <p:nvPr/>
        </p:nvCxnSpPr>
        <p:spPr>
          <a:xfrm flipH="1" rot="10800000">
            <a:off x="3914852" y="3591400"/>
            <a:ext cx="461100" cy="1250400"/>
          </a:xfrm>
          <a:prstGeom prst="straightConnector1">
            <a:avLst/>
          </a:prstGeom>
          <a:noFill/>
          <a:ln cap="flat" cmpd="sng" w="9525">
            <a:solidFill>
              <a:srgbClr val="B7B7B7"/>
            </a:solidFill>
            <a:prstDash val="solid"/>
            <a:round/>
            <a:headEnd len="med" w="med" type="none"/>
            <a:tailEnd len="med" w="med" type="triangle"/>
          </a:ln>
        </p:spPr>
      </p:cxnSp>
      <p:cxnSp>
        <p:nvCxnSpPr>
          <p:cNvPr id="223" name="Google Shape;223;p11"/>
          <p:cNvCxnSpPr>
            <a:stCxn id="217" idx="3"/>
            <a:endCxn id="224" idx="1"/>
          </p:cNvCxnSpPr>
          <p:nvPr/>
        </p:nvCxnSpPr>
        <p:spPr>
          <a:xfrm flipH="1" rot="10800000">
            <a:off x="5793025" y="1670012"/>
            <a:ext cx="865800" cy="1921500"/>
          </a:xfrm>
          <a:prstGeom prst="straightConnector1">
            <a:avLst/>
          </a:prstGeom>
          <a:noFill/>
          <a:ln cap="flat" cmpd="sng" w="9525">
            <a:solidFill>
              <a:srgbClr val="999999"/>
            </a:solidFill>
            <a:prstDash val="solid"/>
            <a:round/>
            <a:headEnd len="med" w="med" type="none"/>
            <a:tailEnd len="med" w="med" type="triangle"/>
          </a:ln>
        </p:spPr>
      </p:cxnSp>
      <p:cxnSp>
        <p:nvCxnSpPr>
          <p:cNvPr id="225" name="Google Shape;225;p11"/>
          <p:cNvCxnSpPr>
            <a:stCxn id="217" idx="3"/>
            <a:endCxn id="226" idx="1"/>
          </p:cNvCxnSpPr>
          <p:nvPr/>
        </p:nvCxnSpPr>
        <p:spPr>
          <a:xfrm flipH="1" rot="10800000">
            <a:off x="5793025" y="2064512"/>
            <a:ext cx="865800" cy="1527000"/>
          </a:xfrm>
          <a:prstGeom prst="straightConnector1">
            <a:avLst/>
          </a:prstGeom>
          <a:noFill/>
          <a:ln cap="flat" cmpd="sng" w="9525">
            <a:solidFill>
              <a:srgbClr val="999999"/>
            </a:solidFill>
            <a:prstDash val="solid"/>
            <a:round/>
            <a:headEnd len="med" w="med" type="none"/>
            <a:tailEnd len="med" w="med" type="triangle"/>
          </a:ln>
        </p:spPr>
      </p:cxnSp>
      <p:cxnSp>
        <p:nvCxnSpPr>
          <p:cNvPr id="227" name="Google Shape;227;p11"/>
          <p:cNvCxnSpPr>
            <a:stCxn id="217" idx="3"/>
            <a:endCxn id="228" idx="1"/>
          </p:cNvCxnSpPr>
          <p:nvPr/>
        </p:nvCxnSpPr>
        <p:spPr>
          <a:xfrm flipH="1" rot="10800000">
            <a:off x="5793025" y="2459312"/>
            <a:ext cx="865200" cy="1132200"/>
          </a:xfrm>
          <a:prstGeom prst="straightConnector1">
            <a:avLst/>
          </a:prstGeom>
          <a:noFill/>
          <a:ln cap="flat" cmpd="sng" w="9525">
            <a:solidFill>
              <a:srgbClr val="999999"/>
            </a:solidFill>
            <a:prstDash val="solid"/>
            <a:round/>
            <a:headEnd len="med" w="med" type="none"/>
            <a:tailEnd len="med" w="med" type="triangle"/>
          </a:ln>
        </p:spPr>
      </p:cxnSp>
      <p:cxnSp>
        <p:nvCxnSpPr>
          <p:cNvPr id="229" name="Google Shape;229;p11"/>
          <p:cNvCxnSpPr>
            <a:stCxn id="217" idx="3"/>
            <a:endCxn id="230" idx="1"/>
          </p:cNvCxnSpPr>
          <p:nvPr/>
        </p:nvCxnSpPr>
        <p:spPr>
          <a:xfrm>
            <a:off x="5793025" y="3591512"/>
            <a:ext cx="865800" cy="807300"/>
          </a:xfrm>
          <a:prstGeom prst="straightConnector1">
            <a:avLst/>
          </a:prstGeom>
          <a:noFill/>
          <a:ln cap="flat" cmpd="sng" w="9525">
            <a:solidFill>
              <a:srgbClr val="999999"/>
            </a:solidFill>
            <a:prstDash val="solid"/>
            <a:round/>
            <a:headEnd len="med" w="med" type="none"/>
            <a:tailEnd len="med" w="med" type="triangle"/>
          </a:ln>
        </p:spPr>
      </p:cxnSp>
      <p:cxnSp>
        <p:nvCxnSpPr>
          <p:cNvPr id="231" name="Google Shape;231;p11"/>
          <p:cNvCxnSpPr>
            <a:stCxn id="217" idx="3"/>
            <a:endCxn id="232" idx="1"/>
          </p:cNvCxnSpPr>
          <p:nvPr/>
        </p:nvCxnSpPr>
        <p:spPr>
          <a:xfrm>
            <a:off x="5793025" y="3591512"/>
            <a:ext cx="865200" cy="1201800"/>
          </a:xfrm>
          <a:prstGeom prst="straightConnector1">
            <a:avLst/>
          </a:prstGeom>
          <a:noFill/>
          <a:ln cap="flat" cmpd="sng" w="9525">
            <a:solidFill>
              <a:srgbClr val="999999"/>
            </a:solidFill>
            <a:prstDash val="solid"/>
            <a:round/>
            <a:headEnd len="med" w="med" type="none"/>
            <a:tailEnd len="med" w="med" type="triangle"/>
          </a:ln>
        </p:spPr>
      </p:cxnSp>
      <p:cxnSp>
        <p:nvCxnSpPr>
          <p:cNvPr id="233" name="Google Shape;233;p11"/>
          <p:cNvCxnSpPr>
            <a:stCxn id="217" idx="3"/>
            <a:endCxn id="234" idx="1"/>
          </p:cNvCxnSpPr>
          <p:nvPr/>
        </p:nvCxnSpPr>
        <p:spPr>
          <a:xfrm>
            <a:off x="5793025" y="3591512"/>
            <a:ext cx="865200" cy="1596600"/>
          </a:xfrm>
          <a:prstGeom prst="straightConnector1">
            <a:avLst/>
          </a:prstGeom>
          <a:noFill/>
          <a:ln cap="flat" cmpd="sng" w="9525">
            <a:solidFill>
              <a:srgbClr val="999999"/>
            </a:solidFill>
            <a:prstDash val="solid"/>
            <a:round/>
            <a:headEnd len="med" w="med" type="none"/>
            <a:tailEnd len="med" w="med" type="triangle"/>
          </a:ln>
        </p:spPr>
      </p:cxnSp>
      <p:pic>
        <p:nvPicPr>
          <p:cNvPr id="235" name="Google Shape;235;p11"/>
          <p:cNvPicPr preferRelativeResize="0"/>
          <p:nvPr/>
        </p:nvPicPr>
        <p:blipFill>
          <a:blip r:embed="rId4">
            <a:alphaModFix/>
          </a:blip>
          <a:stretch>
            <a:fillRect/>
          </a:stretch>
        </p:blipFill>
        <p:spPr>
          <a:xfrm>
            <a:off x="602813" y="3838071"/>
            <a:ext cx="1828800" cy="2405742"/>
          </a:xfrm>
          <a:prstGeom prst="rect">
            <a:avLst/>
          </a:prstGeom>
          <a:noFill/>
          <a:ln>
            <a:noFill/>
          </a:ln>
        </p:spPr>
      </p:pic>
      <p:sp>
        <p:nvSpPr>
          <p:cNvPr id="236" name="Google Shape;236;p11"/>
          <p:cNvSpPr/>
          <p:nvPr/>
        </p:nvSpPr>
        <p:spPr>
          <a:xfrm>
            <a:off x="7790600" y="3408174"/>
            <a:ext cx="324000" cy="3240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txBox="1"/>
          <p:nvPr/>
        </p:nvSpPr>
        <p:spPr>
          <a:xfrm>
            <a:off x="8094174" y="3997625"/>
            <a:ext cx="461100" cy="161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500">
                <a:latin typeface="Calibri"/>
                <a:ea typeface="Calibri"/>
                <a:cs typeface="Calibri"/>
                <a:sym typeface="Calibri"/>
              </a:rPr>
              <a:t>i=76</a:t>
            </a:r>
            <a:endParaRPr sz="1700">
              <a:latin typeface="Calibri"/>
              <a:ea typeface="Calibri"/>
              <a:cs typeface="Calibri"/>
              <a:sym typeface="Calibri"/>
            </a:endParaRPr>
          </a:p>
        </p:txBody>
      </p:sp>
      <p:sp>
        <p:nvSpPr>
          <p:cNvPr id="238" name="Google Shape;238;p11"/>
          <p:cNvSpPr txBox="1"/>
          <p:nvPr/>
        </p:nvSpPr>
        <p:spPr>
          <a:xfrm>
            <a:off x="9400525" y="2507400"/>
            <a:ext cx="1160100" cy="919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700">
                <a:latin typeface="Calibri"/>
                <a:ea typeface="Calibri"/>
                <a:cs typeface="Calibri"/>
                <a:sym typeface="Calibri"/>
              </a:rPr>
              <a:t>sorting indices by </a:t>
            </a:r>
            <a:endParaRPr sz="1700">
              <a:latin typeface="Calibri"/>
              <a:ea typeface="Calibri"/>
              <a:cs typeface="Calibri"/>
              <a:sym typeface="Calibri"/>
            </a:endParaRPr>
          </a:p>
          <a:p>
            <a:pPr indent="0" lvl="0" marL="0" rtl="0" algn="ctr">
              <a:spcBef>
                <a:spcPts val="0"/>
              </a:spcBef>
              <a:spcAft>
                <a:spcPts val="0"/>
              </a:spcAft>
              <a:buNone/>
            </a:pPr>
            <a:r>
              <a:rPr lang="en-US" sz="1700">
                <a:latin typeface="Calibri"/>
                <a:ea typeface="Calibri"/>
                <a:cs typeface="Calibri"/>
                <a:sym typeface="Calibri"/>
              </a:rPr>
              <a:t>frequency</a:t>
            </a:r>
            <a:endParaRPr sz="1700">
              <a:latin typeface="Calibri"/>
              <a:ea typeface="Calibri"/>
              <a:cs typeface="Calibri"/>
              <a:sym typeface="Calibri"/>
            </a:endParaRPr>
          </a:p>
        </p:txBody>
      </p:sp>
      <p:sp>
        <p:nvSpPr>
          <p:cNvPr id="239" name="Google Shape;239;p11"/>
          <p:cNvSpPr/>
          <p:nvPr/>
        </p:nvSpPr>
        <p:spPr>
          <a:xfrm>
            <a:off x="10789875" y="2765250"/>
            <a:ext cx="612600" cy="1921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10789880" y="2767413"/>
            <a:ext cx="612600" cy="390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76</a:t>
            </a:r>
            <a:endParaRPr sz="1700">
              <a:latin typeface="Calibri"/>
              <a:ea typeface="Calibri"/>
              <a:cs typeface="Calibri"/>
              <a:sym typeface="Calibri"/>
            </a:endParaRPr>
          </a:p>
        </p:txBody>
      </p:sp>
      <p:sp>
        <p:nvSpPr>
          <p:cNvPr id="241" name="Google Shape;241;p11"/>
          <p:cNvSpPr txBox="1"/>
          <p:nvPr/>
        </p:nvSpPr>
        <p:spPr>
          <a:xfrm>
            <a:off x="10608675" y="2111473"/>
            <a:ext cx="975000" cy="54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Ranked list</a:t>
            </a:r>
            <a:endParaRPr b="1" sz="1700">
              <a:latin typeface="Calibri"/>
              <a:ea typeface="Calibri"/>
              <a:cs typeface="Calibri"/>
              <a:sym typeface="Calibri"/>
            </a:endParaRPr>
          </a:p>
        </p:txBody>
      </p:sp>
      <p:sp>
        <p:nvSpPr>
          <p:cNvPr id="217" name="Google Shape;217;p11"/>
          <p:cNvSpPr/>
          <p:nvPr/>
        </p:nvSpPr>
        <p:spPr>
          <a:xfrm>
            <a:off x="4375825" y="3303812"/>
            <a:ext cx="1417200" cy="575400"/>
          </a:xfrm>
          <a:prstGeom prst="roundRect">
            <a:avLst>
              <a:gd fmla="val 16667" name="adj"/>
            </a:avLst>
          </a:prstGeom>
          <a:solidFill>
            <a:srgbClr val="F4CCCC"/>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txBox="1"/>
          <p:nvPr/>
        </p:nvSpPr>
        <p:spPr>
          <a:xfrm>
            <a:off x="4504375" y="3329613"/>
            <a:ext cx="1160100" cy="54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kNN</a:t>
            </a:r>
            <a:endParaRPr b="1" sz="1700">
              <a:latin typeface="Calibri"/>
              <a:ea typeface="Calibri"/>
              <a:cs typeface="Calibri"/>
              <a:sym typeface="Calibri"/>
            </a:endParaRPr>
          </a:p>
          <a:p>
            <a:pPr indent="0" lvl="0" marL="0" rtl="0" algn="ctr">
              <a:spcBef>
                <a:spcPts val="0"/>
              </a:spcBef>
              <a:spcAft>
                <a:spcPts val="0"/>
              </a:spcAft>
              <a:buNone/>
            </a:pPr>
            <a:r>
              <a:rPr b="1" lang="en-US" sz="1700">
                <a:latin typeface="Calibri"/>
                <a:ea typeface="Calibri"/>
                <a:cs typeface="Calibri"/>
                <a:sym typeface="Calibri"/>
              </a:rPr>
              <a:t>classifier</a:t>
            </a:r>
            <a:endParaRPr b="1" sz="1700">
              <a:latin typeface="Calibri"/>
              <a:ea typeface="Calibri"/>
              <a:cs typeface="Calibri"/>
              <a:sym typeface="Calibri"/>
            </a:endParaRPr>
          </a:p>
        </p:txBody>
      </p:sp>
      <p:sp>
        <p:nvSpPr>
          <p:cNvPr id="234" name="Google Shape;234;p11"/>
          <p:cNvSpPr/>
          <p:nvPr/>
        </p:nvSpPr>
        <p:spPr>
          <a:xfrm>
            <a:off x="6658351" y="4990962"/>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76</a:t>
            </a:r>
            <a:endParaRPr sz="1700">
              <a:latin typeface="Calibri"/>
              <a:ea typeface="Calibri"/>
              <a:cs typeface="Calibri"/>
              <a:sym typeface="Calibri"/>
            </a:endParaRPr>
          </a:p>
        </p:txBody>
      </p:sp>
      <p:sp>
        <p:nvSpPr>
          <p:cNvPr id="232" name="Google Shape;232;p11"/>
          <p:cNvSpPr/>
          <p:nvPr/>
        </p:nvSpPr>
        <p:spPr>
          <a:xfrm>
            <a:off x="6658351" y="4596323"/>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6</a:t>
            </a:r>
            <a:endParaRPr sz="1700">
              <a:latin typeface="Calibri"/>
              <a:ea typeface="Calibri"/>
              <a:cs typeface="Calibri"/>
              <a:sym typeface="Calibri"/>
            </a:endParaRPr>
          </a:p>
        </p:txBody>
      </p:sp>
      <p:sp>
        <p:nvSpPr>
          <p:cNvPr id="230" name="Google Shape;230;p11"/>
          <p:cNvSpPr/>
          <p:nvPr/>
        </p:nvSpPr>
        <p:spPr>
          <a:xfrm>
            <a:off x="6658767" y="4201685"/>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76</a:t>
            </a:r>
            <a:endParaRPr sz="1700">
              <a:latin typeface="Calibri"/>
              <a:ea typeface="Calibri"/>
              <a:cs typeface="Calibri"/>
              <a:sym typeface="Calibri"/>
            </a:endParaRPr>
          </a:p>
        </p:txBody>
      </p:sp>
      <p:sp>
        <p:nvSpPr>
          <p:cNvPr id="224" name="Google Shape;224;p11"/>
          <p:cNvSpPr/>
          <p:nvPr/>
        </p:nvSpPr>
        <p:spPr>
          <a:xfrm>
            <a:off x="6658767" y="1472829"/>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76</a:t>
            </a:r>
            <a:endParaRPr sz="1700">
              <a:latin typeface="Calibri"/>
              <a:ea typeface="Calibri"/>
              <a:cs typeface="Calibri"/>
              <a:sym typeface="Calibri"/>
            </a:endParaRPr>
          </a:p>
        </p:txBody>
      </p:sp>
      <p:sp>
        <p:nvSpPr>
          <p:cNvPr id="226" name="Google Shape;226;p11"/>
          <p:cNvSpPr/>
          <p:nvPr/>
        </p:nvSpPr>
        <p:spPr>
          <a:xfrm>
            <a:off x="6658767" y="1867468"/>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50</a:t>
            </a:r>
            <a:endParaRPr sz="1700">
              <a:latin typeface="Calibri"/>
              <a:ea typeface="Calibri"/>
              <a:cs typeface="Calibri"/>
              <a:sym typeface="Calibri"/>
            </a:endParaRPr>
          </a:p>
        </p:txBody>
      </p:sp>
      <p:sp>
        <p:nvSpPr>
          <p:cNvPr id="228" name="Google Shape;228;p11"/>
          <p:cNvSpPr/>
          <p:nvPr/>
        </p:nvSpPr>
        <p:spPr>
          <a:xfrm>
            <a:off x="6658351" y="2262106"/>
            <a:ext cx="614100" cy="394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76</a:t>
            </a:r>
            <a:endParaRPr sz="1700">
              <a:latin typeface="Calibri"/>
              <a:ea typeface="Calibri"/>
              <a:cs typeface="Calibri"/>
              <a:sym typeface="Calibri"/>
            </a:endParaRPr>
          </a:p>
        </p:txBody>
      </p:sp>
      <p:sp>
        <p:nvSpPr>
          <p:cNvPr id="243" name="Google Shape;243;p11"/>
          <p:cNvSpPr/>
          <p:nvPr/>
        </p:nvSpPr>
        <p:spPr>
          <a:xfrm>
            <a:off x="9836800" y="3408174"/>
            <a:ext cx="324000" cy="3240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txBox="1"/>
          <p:nvPr/>
        </p:nvSpPr>
        <p:spPr>
          <a:xfrm>
            <a:off x="10805167" y="4790921"/>
            <a:ext cx="5820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(95, 1)</a:t>
            </a:r>
            <a:endParaRPr b="1" sz="17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2"/>
          <p:cNvSpPr txBox="1"/>
          <p:nvPr>
            <p:ph type="title"/>
          </p:nvPr>
        </p:nvSpPr>
        <p:spPr>
          <a:xfrm>
            <a:off x="631800" y="13666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en-US"/>
              <a:t>Painting retrieval (test)</a:t>
            </a:r>
            <a:endParaRPr/>
          </a:p>
        </p:txBody>
      </p:sp>
      <p:pic>
        <p:nvPicPr>
          <p:cNvPr id="251" name="Google Shape;251;p12"/>
          <p:cNvPicPr preferRelativeResize="0"/>
          <p:nvPr/>
        </p:nvPicPr>
        <p:blipFill>
          <a:blip r:embed="rId3">
            <a:alphaModFix/>
          </a:blip>
          <a:stretch>
            <a:fillRect/>
          </a:stretch>
        </p:blipFill>
        <p:spPr>
          <a:xfrm>
            <a:off x="3081626" y="3645738"/>
            <a:ext cx="1516920" cy="2404872"/>
          </a:xfrm>
          <a:prstGeom prst="rect">
            <a:avLst/>
          </a:prstGeom>
          <a:noFill/>
          <a:ln>
            <a:noFill/>
          </a:ln>
        </p:spPr>
      </p:pic>
      <p:pic>
        <p:nvPicPr>
          <p:cNvPr id="252" name="Google Shape;252;p12"/>
          <p:cNvPicPr preferRelativeResize="0"/>
          <p:nvPr/>
        </p:nvPicPr>
        <p:blipFill>
          <a:blip r:embed="rId4">
            <a:alphaModFix/>
          </a:blip>
          <a:stretch>
            <a:fillRect/>
          </a:stretch>
        </p:blipFill>
        <p:spPr>
          <a:xfrm>
            <a:off x="2924375" y="1066779"/>
            <a:ext cx="1831402" cy="2404872"/>
          </a:xfrm>
          <a:prstGeom prst="rect">
            <a:avLst/>
          </a:prstGeom>
          <a:noFill/>
          <a:ln>
            <a:noFill/>
          </a:ln>
        </p:spPr>
      </p:pic>
      <p:cxnSp>
        <p:nvCxnSpPr>
          <p:cNvPr id="253" name="Google Shape;253;p12"/>
          <p:cNvCxnSpPr>
            <a:stCxn id="254" idx="3"/>
          </p:cNvCxnSpPr>
          <p:nvPr/>
        </p:nvCxnSpPr>
        <p:spPr>
          <a:xfrm>
            <a:off x="1343355" y="3952188"/>
            <a:ext cx="1741500" cy="0"/>
          </a:xfrm>
          <a:prstGeom prst="straightConnector1">
            <a:avLst/>
          </a:prstGeom>
          <a:noFill/>
          <a:ln cap="flat" cmpd="sng" w="9525">
            <a:solidFill>
              <a:srgbClr val="595959"/>
            </a:solidFill>
            <a:prstDash val="dash"/>
            <a:round/>
            <a:headEnd len="med" w="med" type="none"/>
            <a:tailEnd len="med" w="med" type="triangle"/>
          </a:ln>
        </p:spPr>
      </p:cxnSp>
      <p:sp>
        <p:nvSpPr>
          <p:cNvPr id="255" name="Google Shape;255;p12"/>
          <p:cNvSpPr txBox="1"/>
          <p:nvPr/>
        </p:nvSpPr>
        <p:spPr>
          <a:xfrm>
            <a:off x="1836588" y="3675063"/>
            <a:ext cx="751800" cy="161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500">
                <a:latin typeface="Calibri"/>
                <a:ea typeface="Calibri"/>
                <a:cs typeface="Calibri"/>
                <a:sym typeface="Calibri"/>
              </a:rPr>
              <a:t>top 1</a:t>
            </a:r>
            <a:endParaRPr sz="1500">
              <a:latin typeface="Calibri"/>
              <a:ea typeface="Calibri"/>
              <a:cs typeface="Calibri"/>
              <a:sym typeface="Calibri"/>
            </a:endParaRPr>
          </a:p>
        </p:txBody>
      </p:sp>
      <p:pic>
        <p:nvPicPr>
          <p:cNvPr id="256" name="Google Shape;256;p12"/>
          <p:cNvPicPr preferRelativeResize="0"/>
          <p:nvPr/>
        </p:nvPicPr>
        <p:blipFill rotWithShape="1">
          <a:blip r:embed="rId5">
            <a:alphaModFix/>
          </a:blip>
          <a:srcRect b="0" l="0" r="27688" t="0"/>
          <a:stretch/>
        </p:blipFill>
        <p:spPr>
          <a:xfrm>
            <a:off x="5696450" y="2291237"/>
            <a:ext cx="2774851" cy="2404871"/>
          </a:xfrm>
          <a:prstGeom prst="rect">
            <a:avLst/>
          </a:prstGeom>
          <a:noFill/>
          <a:ln>
            <a:noFill/>
          </a:ln>
        </p:spPr>
      </p:pic>
      <p:sp>
        <p:nvSpPr>
          <p:cNvPr id="257" name="Google Shape;257;p12"/>
          <p:cNvSpPr txBox="1"/>
          <p:nvPr/>
        </p:nvSpPr>
        <p:spPr>
          <a:xfrm>
            <a:off x="5696450" y="1971750"/>
            <a:ext cx="2775000" cy="319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SIFT matching</a:t>
            </a:r>
            <a:endParaRPr b="1" sz="1700">
              <a:latin typeface="Calibri"/>
              <a:ea typeface="Calibri"/>
              <a:cs typeface="Calibri"/>
              <a:sym typeface="Calibri"/>
            </a:endParaRPr>
          </a:p>
        </p:txBody>
      </p:sp>
      <p:sp>
        <p:nvSpPr>
          <p:cNvPr id="258" name="Google Shape;258;p12"/>
          <p:cNvSpPr/>
          <p:nvPr/>
        </p:nvSpPr>
        <p:spPr>
          <a:xfrm>
            <a:off x="9705500" y="3236976"/>
            <a:ext cx="521100" cy="521100"/>
          </a:xfrm>
          <a:prstGeom prst="diamond">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59" name="Google Shape;259;p12"/>
          <p:cNvSpPr txBox="1"/>
          <p:nvPr/>
        </p:nvSpPr>
        <p:spPr>
          <a:xfrm>
            <a:off x="9243950" y="2884450"/>
            <a:ext cx="14442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#matches &gt; TH</a:t>
            </a:r>
            <a:endParaRPr b="1" sz="1700">
              <a:latin typeface="Calibri"/>
              <a:ea typeface="Calibri"/>
              <a:cs typeface="Calibri"/>
              <a:sym typeface="Calibri"/>
            </a:endParaRPr>
          </a:p>
        </p:txBody>
      </p:sp>
      <p:cxnSp>
        <p:nvCxnSpPr>
          <p:cNvPr id="260" name="Google Shape;260;p12"/>
          <p:cNvCxnSpPr>
            <a:stCxn id="258" idx="3"/>
          </p:cNvCxnSpPr>
          <p:nvPr/>
        </p:nvCxnSpPr>
        <p:spPr>
          <a:xfrm>
            <a:off x="10226600" y="3497526"/>
            <a:ext cx="769800" cy="0"/>
          </a:xfrm>
          <a:prstGeom prst="straightConnector1">
            <a:avLst/>
          </a:prstGeom>
          <a:noFill/>
          <a:ln cap="flat" cmpd="sng" w="9525">
            <a:solidFill>
              <a:srgbClr val="595959"/>
            </a:solidFill>
            <a:prstDash val="solid"/>
            <a:round/>
            <a:headEnd len="med" w="med" type="none"/>
            <a:tailEnd len="med" w="med" type="triangle"/>
          </a:ln>
        </p:spPr>
      </p:cxnSp>
      <p:sp>
        <p:nvSpPr>
          <p:cNvPr id="261" name="Google Shape;261;p12"/>
          <p:cNvSpPr txBox="1"/>
          <p:nvPr/>
        </p:nvSpPr>
        <p:spPr>
          <a:xfrm>
            <a:off x="10289375" y="3518474"/>
            <a:ext cx="3981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700">
                <a:latin typeface="Calibri"/>
                <a:ea typeface="Calibri"/>
                <a:cs typeface="Calibri"/>
                <a:sym typeface="Calibri"/>
              </a:rPr>
              <a:t>yes</a:t>
            </a:r>
            <a:endParaRPr sz="1700">
              <a:latin typeface="Calibri"/>
              <a:ea typeface="Calibri"/>
              <a:cs typeface="Calibri"/>
              <a:sym typeface="Calibri"/>
            </a:endParaRPr>
          </a:p>
        </p:txBody>
      </p:sp>
      <p:sp>
        <p:nvSpPr>
          <p:cNvPr id="262" name="Google Shape;262;p12"/>
          <p:cNvSpPr txBox="1"/>
          <p:nvPr/>
        </p:nvSpPr>
        <p:spPr>
          <a:xfrm>
            <a:off x="9496725" y="3711413"/>
            <a:ext cx="3981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700">
                <a:latin typeface="Calibri"/>
                <a:ea typeface="Calibri"/>
                <a:cs typeface="Calibri"/>
                <a:sym typeface="Calibri"/>
              </a:rPr>
              <a:t>no</a:t>
            </a:r>
            <a:endParaRPr sz="1700">
              <a:latin typeface="Calibri"/>
              <a:ea typeface="Calibri"/>
              <a:cs typeface="Calibri"/>
              <a:sym typeface="Calibri"/>
            </a:endParaRPr>
          </a:p>
        </p:txBody>
      </p:sp>
      <p:cxnSp>
        <p:nvCxnSpPr>
          <p:cNvPr id="263" name="Google Shape;263;p12"/>
          <p:cNvCxnSpPr>
            <a:stCxn id="258" idx="2"/>
            <a:endCxn id="264" idx="0"/>
          </p:cNvCxnSpPr>
          <p:nvPr/>
        </p:nvCxnSpPr>
        <p:spPr>
          <a:xfrm>
            <a:off x="9966050" y="3758076"/>
            <a:ext cx="0" cy="428100"/>
          </a:xfrm>
          <a:prstGeom prst="straightConnector1">
            <a:avLst/>
          </a:prstGeom>
          <a:noFill/>
          <a:ln cap="flat" cmpd="sng" w="9525">
            <a:solidFill>
              <a:srgbClr val="595959"/>
            </a:solidFill>
            <a:prstDash val="solid"/>
            <a:round/>
            <a:headEnd len="med" w="med" type="none"/>
            <a:tailEnd len="med" w="med" type="triangle"/>
          </a:ln>
        </p:spPr>
      </p:cxnSp>
      <p:cxnSp>
        <p:nvCxnSpPr>
          <p:cNvPr id="265" name="Google Shape;265;p12"/>
          <p:cNvCxnSpPr>
            <a:stCxn id="256" idx="3"/>
            <a:endCxn id="258" idx="1"/>
          </p:cNvCxnSpPr>
          <p:nvPr/>
        </p:nvCxnSpPr>
        <p:spPr>
          <a:xfrm>
            <a:off x="8471301" y="3493673"/>
            <a:ext cx="1234200" cy="3900"/>
          </a:xfrm>
          <a:prstGeom prst="straightConnector1">
            <a:avLst/>
          </a:prstGeom>
          <a:noFill/>
          <a:ln cap="flat" cmpd="sng" w="9525">
            <a:solidFill>
              <a:srgbClr val="595959"/>
            </a:solidFill>
            <a:prstDash val="solid"/>
            <a:round/>
            <a:headEnd len="med" w="med" type="none"/>
            <a:tailEnd len="med" w="med" type="triangle"/>
          </a:ln>
        </p:spPr>
      </p:cxnSp>
      <p:sp>
        <p:nvSpPr>
          <p:cNvPr id="266" name="Google Shape;266;p12"/>
          <p:cNvSpPr txBox="1"/>
          <p:nvPr/>
        </p:nvSpPr>
        <p:spPr>
          <a:xfrm>
            <a:off x="10996400" y="3364225"/>
            <a:ext cx="5598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OK</a:t>
            </a:r>
            <a:endParaRPr b="1" sz="1700">
              <a:latin typeface="Calibri"/>
              <a:ea typeface="Calibri"/>
              <a:cs typeface="Calibri"/>
              <a:sym typeface="Calibri"/>
            </a:endParaRPr>
          </a:p>
        </p:txBody>
      </p:sp>
      <p:sp>
        <p:nvSpPr>
          <p:cNvPr id="267" name="Google Shape;267;p12"/>
          <p:cNvSpPr/>
          <p:nvPr/>
        </p:nvSpPr>
        <p:spPr>
          <a:xfrm>
            <a:off x="730750" y="3755025"/>
            <a:ext cx="612600" cy="1921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730755" y="3757188"/>
            <a:ext cx="612600" cy="390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76</a:t>
            </a:r>
            <a:endParaRPr sz="1700">
              <a:latin typeface="Calibri"/>
              <a:ea typeface="Calibri"/>
              <a:cs typeface="Calibri"/>
              <a:sym typeface="Calibri"/>
            </a:endParaRPr>
          </a:p>
        </p:txBody>
      </p:sp>
      <p:sp>
        <p:nvSpPr>
          <p:cNvPr id="268" name="Google Shape;268;p12"/>
          <p:cNvSpPr txBox="1"/>
          <p:nvPr/>
        </p:nvSpPr>
        <p:spPr>
          <a:xfrm>
            <a:off x="549550" y="3101248"/>
            <a:ext cx="975000" cy="54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Ranked list</a:t>
            </a:r>
            <a:endParaRPr b="1" sz="1700">
              <a:latin typeface="Calibri"/>
              <a:ea typeface="Calibri"/>
              <a:cs typeface="Calibri"/>
              <a:sym typeface="Calibri"/>
            </a:endParaRPr>
          </a:p>
        </p:txBody>
      </p:sp>
      <p:sp>
        <p:nvSpPr>
          <p:cNvPr id="269" name="Google Shape;269;p12"/>
          <p:cNvSpPr/>
          <p:nvPr/>
        </p:nvSpPr>
        <p:spPr>
          <a:xfrm>
            <a:off x="9659750" y="4184163"/>
            <a:ext cx="612600" cy="1921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2"/>
          <p:cNvSpPr/>
          <p:nvPr/>
        </p:nvSpPr>
        <p:spPr>
          <a:xfrm>
            <a:off x="9659755" y="4186326"/>
            <a:ext cx="612600" cy="390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-1</a:t>
            </a:r>
            <a:endParaRPr sz="1700">
              <a:latin typeface="Calibri"/>
              <a:ea typeface="Calibri"/>
              <a:cs typeface="Calibri"/>
              <a:sym typeface="Calibri"/>
            </a:endParaRPr>
          </a:p>
        </p:txBody>
      </p:sp>
      <p:sp>
        <p:nvSpPr>
          <p:cNvPr id="270" name="Google Shape;270;p12"/>
          <p:cNvSpPr txBox="1"/>
          <p:nvPr/>
        </p:nvSpPr>
        <p:spPr>
          <a:xfrm>
            <a:off x="9478550" y="6130610"/>
            <a:ext cx="975000" cy="54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Ranked list</a:t>
            </a:r>
            <a:endParaRPr b="1" sz="1700">
              <a:latin typeface="Calibri"/>
              <a:ea typeface="Calibri"/>
              <a:cs typeface="Calibri"/>
              <a:sym typeface="Calibri"/>
            </a:endParaRPr>
          </a:p>
        </p:txBody>
      </p:sp>
      <p:sp>
        <p:nvSpPr>
          <p:cNvPr id="271" name="Google Shape;271;p12"/>
          <p:cNvSpPr/>
          <p:nvPr/>
        </p:nvSpPr>
        <p:spPr>
          <a:xfrm>
            <a:off x="9659755" y="4576326"/>
            <a:ext cx="612600" cy="3900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76</a:t>
            </a:r>
            <a:endParaRPr sz="1700">
              <a:latin typeface="Calibri"/>
              <a:ea typeface="Calibri"/>
              <a:cs typeface="Calibri"/>
              <a:sym typeface="Calibri"/>
            </a:endParaRPr>
          </a:p>
        </p:txBody>
      </p:sp>
      <p:sp>
        <p:nvSpPr>
          <p:cNvPr id="272" name="Google Shape;272;p12"/>
          <p:cNvSpPr txBox="1"/>
          <p:nvPr/>
        </p:nvSpPr>
        <p:spPr>
          <a:xfrm>
            <a:off x="3071350" y="6050600"/>
            <a:ext cx="1537500" cy="319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076.png</a:t>
            </a:r>
            <a:endParaRPr b="1" sz="1700">
              <a:latin typeface="Calibri"/>
              <a:ea typeface="Calibri"/>
              <a:cs typeface="Calibri"/>
              <a:sym typeface="Calibri"/>
            </a:endParaRPr>
          </a:p>
        </p:txBody>
      </p:sp>
      <p:sp>
        <p:nvSpPr>
          <p:cNvPr id="273" name="Google Shape;273;p12"/>
          <p:cNvSpPr txBox="1"/>
          <p:nvPr/>
        </p:nvSpPr>
        <p:spPr>
          <a:xfrm>
            <a:off x="3641031" y="807885"/>
            <a:ext cx="3981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test</a:t>
            </a:r>
            <a:endParaRPr b="1" sz="1700">
              <a:latin typeface="Calibri"/>
              <a:ea typeface="Calibri"/>
              <a:cs typeface="Calibri"/>
              <a:sym typeface="Calibri"/>
            </a:endParaRPr>
          </a:p>
        </p:txBody>
      </p:sp>
      <p:sp>
        <p:nvSpPr>
          <p:cNvPr id="274" name="Google Shape;274;p12"/>
          <p:cNvSpPr/>
          <p:nvPr/>
        </p:nvSpPr>
        <p:spPr>
          <a:xfrm>
            <a:off x="5062150" y="4099674"/>
            <a:ext cx="324000" cy="3240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a:off x="5062150" y="2701974"/>
            <a:ext cx="324000" cy="3240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3"/>
          <p:cNvSpPr txBox="1"/>
          <p:nvPr>
            <p:ph type="title"/>
          </p:nvPr>
        </p:nvSpPr>
        <p:spPr>
          <a:xfrm>
            <a:off x="609600" y="15271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en-US"/>
              <a:t>Painting retrieval evaluation</a:t>
            </a:r>
            <a:endParaRPr/>
          </a:p>
        </p:txBody>
      </p:sp>
      <p:sp>
        <p:nvSpPr>
          <p:cNvPr id="282" name="Google Shape;282;p13"/>
          <p:cNvSpPr txBox="1"/>
          <p:nvPr>
            <p:ph idx="12" type="sldNum"/>
          </p:nvPr>
        </p:nvSpPr>
        <p:spPr>
          <a:xfrm>
            <a:off x="11472598" y="6454581"/>
            <a:ext cx="506100" cy="365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283" name="Google Shape;283;p13"/>
          <p:cNvPicPr preferRelativeResize="0"/>
          <p:nvPr/>
        </p:nvPicPr>
        <p:blipFill>
          <a:blip r:embed="rId3">
            <a:alphaModFix/>
          </a:blip>
          <a:stretch>
            <a:fillRect/>
          </a:stretch>
        </p:blipFill>
        <p:spPr>
          <a:xfrm>
            <a:off x="3590549" y="872313"/>
            <a:ext cx="5010913" cy="5113366"/>
          </a:xfrm>
          <a:prstGeom prst="rect">
            <a:avLst/>
          </a:prstGeom>
          <a:noFill/>
          <a:ln>
            <a:noFill/>
          </a:ln>
        </p:spPr>
      </p:pic>
      <p:sp>
        <p:nvSpPr>
          <p:cNvPr id="284" name="Google Shape;284;p13"/>
          <p:cNvSpPr txBox="1"/>
          <p:nvPr/>
        </p:nvSpPr>
        <p:spPr>
          <a:xfrm>
            <a:off x="5463950" y="6298550"/>
            <a:ext cx="7473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Calibri"/>
                <a:ea typeface="Calibri"/>
                <a:cs typeface="Calibri"/>
                <a:sym typeface="Calibri"/>
              </a:rPr>
              <a:t>+ </a:t>
            </a:r>
            <a:r>
              <a:rPr b="1" lang="en-US" sz="1700">
                <a:latin typeface="Calibri"/>
                <a:ea typeface="Calibri"/>
                <a:cs typeface="Calibri"/>
                <a:sym typeface="Calibri"/>
              </a:rPr>
              <a:t>26%</a:t>
            </a:r>
            <a:endParaRPr b="1" sz="1700">
              <a:latin typeface="Calibri"/>
              <a:ea typeface="Calibri"/>
              <a:cs typeface="Calibri"/>
              <a:sym typeface="Calibri"/>
            </a:endParaRPr>
          </a:p>
        </p:txBody>
      </p:sp>
      <p:sp>
        <p:nvSpPr>
          <p:cNvPr id="285" name="Google Shape;285;p13"/>
          <p:cNvSpPr/>
          <p:nvPr/>
        </p:nvSpPr>
        <p:spPr>
          <a:xfrm flipH="1">
            <a:off x="5220350" y="5891700"/>
            <a:ext cx="1234500" cy="395100"/>
          </a:xfrm>
          <a:prstGeom prst="curvedUpArrow">
            <a:avLst>
              <a:gd fmla="val 25000" name="adj1"/>
              <a:gd fmla="val 50000" name="adj2"/>
              <a:gd fmla="val 25000" name="adj3"/>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4"/>
          <p:cNvSpPr txBox="1"/>
          <p:nvPr>
            <p:ph type="title"/>
          </p:nvPr>
        </p:nvSpPr>
        <p:spPr>
          <a:xfrm>
            <a:off x="609600" y="152718"/>
            <a:ext cx="9422700" cy="756000"/>
          </a:xfrm>
          <a:prstGeom prst="rect">
            <a:avLst/>
          </a:prstGeom>
        </p:spPr>
        <p:txBody>
          <a:bodyPr anchorCtr="0" anchor="t" bIns="121900" lIns="122400" spcFirstLastPara="1" rIns="122400" wrap="square" tIns="121900">
            <a:noAutofit/>
          </a:bodyPr>
          <a:lstStyle/>
          <a:p>
            <a:pPr indent="0" lvl="0" marL="0" rtl="0" algn="l">
              <a:spcBef>
                <a:spcPts val="0"/>
              </a:spcBef>
              <a:spcAft>
                <a:spcPts val="0"/>
              </a:spcAft>
              <a:buNone/>
            </a:pPr>
            <a:r>
              <a:rPr lang="en-US"/>
              <a:t>Painting rectification</a:t>
            </a:r>
            <a:endParaRPr/>
          </a:p>
        </p:txBody>
      </p:sp>
      <p:sp>
        <p:nvSpPr>
          <p:cNvPr id="292" name="Google Shape;292;p14"/>
          <p:cNvSpPr txBox="1"/>
          <p:nvPr>
            <p:ph idx="12" type="sldNum"/>
          </p:nvPr>
        </p:nvSpPr>
        <p:spPr>
          <a:xfrm>
            <a:off x="11472598" y="6454581"/>
            <a:ext cx="506100" cy="3651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293" name="Google Shape;293;p14"/>
          <p:cNvPicPr preferRelativeResize="0"/>
          <p:nvPr/>
        </p:nvPicPr>
        <p:blipFill rotWithShape="1">
          <a:blip r:embed="rId3">
            <a:alphaModFix/>
          </a:blip>
          <a:srcRect b="803" l="0" r="596" t="4714"/>
          <a:stretch/>
        </p:blipFill>
        <p:spPr>
          <a:xfrm>
            <a:off x="4459050" y="908725"/>
            <a:ext cx="7324344" cy="5222415"/>
          </a:xfrm>
          <a:prstGeom prst="rect">
            <a:avLst/>
          </a:prstGeom>
          <a:noFill/>
          <a:ln>
            <a:noFill/>
          </a:ln>
        </p:spPr>
      </p:pic>
      <p:cxnSp>
        <p:nvCxnSpPr>
          <p:cNvPr id="294" name="Google Shape;294;p14"/>
          <p:cNvCxnSpPr>
            <a:stCxn id="295" idx="3"/>
          </p:cNvCxnSpPr>
          <p:nvPr/>
        </p:nvCxnSpPr>
        <p:spPr>
          <a:xfrm>
            <a:off x="1996562" y="1879876"/>
            <a:ext cx="2466000" cy="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14"/>
          <p:cNvCxnSpPr>
            <a:stCxn id="295" idx="2"/>
            <a:endCxn id="297" idx="0"/>
          </p:cNvCxnSpPr>
          <p:nvPr/>
        </p:nvCxnSpPr>
        <p:spPr>
          <a:xfrm>
            <a:off x="1736012" y="2140426"/>
            <a:ext cx="0" cy="20631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14"/>
          <p:cNvSpPr/>
          <p:nvPr/>
        </p:nvSpPr>
        <p:spPr>
          <a:xfrm>
            <a:off x="1475462" y="1619326"/>
            <a:ext cx="521100" cy="521100"/>
          </a:xfrm>
          <a:prstGeom prst="diamond">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pic>
        <p:nvPicPr>
          <p:cNvPr id="297" name="Google Shape;297;p14"/>
          <p:cNvPicPr preferRelativeResize="0"/>
          <p:nvPr/>
        </p:nvPicPr>
        <p:blipFill rotWithShape="1">
          <a:blip r:embed="rId4">
            <a:alphaModFix/>
          </a:blip>
          <a:srcRect b="0" l="0" r="0" t="9771"/>
          <a:stretch/>
        </p:blipFill>
        <p:spPr>
          <a:xfrm>
            <a:off x="549312" y="4203675"/>
            <a:ext cx="2373375" cy="2297125"/>
          </a:xfrm>
          <a:prstGeom prst="rect">
            <a:avLst/>
          </a:prstGeom>
          <a:noFill/>
          <a:ln>
            <a:noFill/>
          </a:ln>
        </p:spPr>
      </p:pic>
      <p:sp>
        <p:nvSpPr>
          <p:cNvPr id="298" name="Google Shape;298;p14"/>
          <p:cNvSpPr/>
          <p:nvPr/>
        </p:nvSpPr>
        <p:spPr>
          <a:xfrm>
            <a:off x="190600" y="1682713"/>
            <a:ext cx="612600" cy="19215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190605" y="1684876"/>
            <a:ext cx="612600" cy="3900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-1</a:t>
            </a:r>
            <a:endParaRPr sz="1700">
              <a:latin typeface="Calibri"/>
              <a:ea typeface="Calibri"/>
              <a:cs typeface="Calibri"/>
              <a:sym typeface="Calibri"/>
            </a:endParaRPr>
          </a:p>
        </p:txBody>
      </p:sp>
      <p:sp>
        <p:nvSpPr>
          <p:cNvPr id="300" name="Google Shape;300;p14"/>
          <p:cNvSpPr txBox="1"/>
          <p:nvPr/>
        </p:nvSpPr>
        <p:spPr>
          <a:xfrm>
            <a:off x="9400" y="3629160"/>
            <a:ext cx="975000" cy="549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Ranked list</a:t>
            </a:r>
            <a:endParaRPr b="1" sz="1700">
              <a:latin typeface="Calibri"/>
              <a:ea typeface="Calibri"/>
              <a:cs typeface="Calibri"/>
              <a:sym typeface="Calibri"/>
            </a:endParaRPr>
          </a:p>
        </p:txBody>
      </p:sp>
      <p:sp>
        <p:nvSpPr>
          <p:cNvPr id="301" name="Google Shape;301;p14"/>
          <p:cNvSpPr/>
          <p:nvPr/>
        </p:nvSpPr>
        <p:spPr>
          <a:xfrm>
            <a:off x="190605" y="2074876"/>
            <a:ext cx="612600" cy="3900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Calibri"/>
                <a:ea typeface="Calibri"/>
                <a:cs typeface="Calibri"/>
                <a:sym typeface="Calibri"/>
              </a:rPr>
              <a:t>76</a:t>
            </a:r>
            <a:endParaRPr sz="1700">
              <a:latin typeface="Calibri"/>
              <a:ea typeface="Calibri"/>
              <a:cs typeface="Calibri"/>
              <a:sym typeface="Calibri"/>
            </a:endParaRPr>
          </a:p>
        </p:txBody>
      </p:sp>
      <p:cxnSp>
        <p:nvCxnSpPr>
          <p:cNvPr id="302" name="Google Shape;302;p14"/>
          <p:cNvCxnSpPr>
            <a:stCxn id="299" idx="3"/>
            <a:endCxn id="295" idx="1"/>
          </p:cNvCxnSpPr>
          <p:nvPr/>
        </p:nvCxnSpPr>
        <p:spPr>
          <a:xfrm>
            <a:off x="803205" y="1879876"/>
            <a:ext cx="672300" cy="0"/>
          </a:xfrm>
          <a:prstGeom prst="straightConnector1">
            <a:avLst/>
          </a:prstGeom>
          <a:noFill/>
          <a:ln cap="flat" cmpd="sng" w="9525">
            <a:solidFill>
              <a:schemeClr val="dk2"/>
            </a:solidFill>
            <a:prstDash val="solid"/>
            <a:round/>
            <a:headEnd len="med" w="med" type="none"/>
            <a:tailEnd len="med" w="med" type="none"/>
          </a:ln>
        </p:spPr>
      </p:cxnSp>
      <p:sp>
        <p:nvSpPr>
          <p:cNvPr id="303" name="Google Shape;303;p14"/>
          <p:cNvSpPr txBox="1"/>
          <p:nvPr/>
        </p:nvSpPr>
        <p:spPr>
          <a:xfrm>
            <a:off x="961488" y="1226750"/>
            <a:ext cx="14442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US" sz="1700">
                <a:latin typeface="Calibri"/>
                <a:ea typeface="Calibri"/>
                <a:cs typeface="Calibri"/>
                <a:sym typeface="Calibri"/>
              </a:rPr>
              <a:t>RANK1 != -1</a:t>
            </a:r>
            <a:endParaRPr b="1" sz="1700">
              <a:latin typeface="Calibri"/>
              <a:ea typeface="Calibri"/>
              <a:cs typeface="Calibri"/>
              <a:sym typeface="Calibri"/>
            </a:endParaRPr>
          </a:p>
        </p:txBody>
      </p:sp>
      <p:sp>
        <p:nvSpPr>
          <p:cNvPr id="304" name="Google Shape;304;p14"/>
          <p:cNvSpPr txBox="1"/>
          <p:nvPr/>
        </p:nvSpPr>
        <p:spPr>
          <a:xfrm>
            <a:off x="2007600" y="1543274"/>
            <a:ext cx="3981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700">
                <a:latin typeface="Calibri"/>
                <a:ea typeface="Calibri"/>
                <a:cs typeface="Calibri"/>
                <a:sym typeface="Calibri"/>
              </a:rPr>
              <a:t>yes</a:t>
            </a:r>
            <a:endParaRPr sz="1700">
              <a:latin typeface="Calibri"/>
              <a:ea typeface="Calibri"/>
              <a:cs typeface="Calibri"/>
              <a:sym typeface="Calibri"/>
            </a:endParaRPr>
          </a:p>
        </p:txBody>
      </p:sp>
      <p:sp>
        <p:nvSpPr>
          <p:cNvPr id="305" name="Google Shape;305;p14"/>
          <p:cNvSpPr txBox="1"/>
          <p:nvPr/>
        </p:nvSpPr>
        <p:spPr>
          <a:xfrm>
            <a:off x="1702925" y="2160688"/>
            <a:ext cx="398100" cy="258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700">
                <a:latin typeface="Calibri"/>
                <a:ea typeface="Calibri"/>
                <a:cs typeface="Calibri"/>
                <a:sym typeface="Calibri"/>
              </a:rPr>
              <a:t>no</a:t>
            </a:r>
            <a:endParaRPr sz="1700">
              <a:latin typeface="Calibri"/>
              <a:ea typeface="Calibri"/>
              <a:cs typeface="Calibri"/>
              <a:sym typeface="Calibri"/>
            </a:endParaRPr>
          </a:p>
        </p:txBody>
      </p:sp>
      <p:sp>
        <p:nvSpPr>
          <p:cNvPr id="306" name="Google Shape;306;p14"/>
          <p:cNvSpPr txBox="1"/>
          <p:nvPr/>
        </p:nvSpPr>
        <p:spPr>
          <a:xfrm>
            <a:off x="2609300" y="1434975"/>
            <a:ext cx="1779300" cy="4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Calibri"/>
                <a:ea typeface="Calibri"/>
                <a:cs typeface="Calibri"/>
                <a:sym typeface="Calibri"/>
              </a:rPr>
              <a:t>SIFT points</a:t>
            </a:r>
            <a:endParaRPr b="1" sz="1700">
              <a:solidFill>
                <a:schemeClr val="dk1"/>
              </a:solidFill>
              <a:latin typeface="Calibri"/>
              <a:ea typeface="Calibri"/>
              <a:cs typeface="Calibri"/>
              <a:sym typeface="Calibri"/>
            </a:endParaRPr>
          </a:p>
        </p:txBody>
      </p:sp>
      <p:sp>
        <p:nvSpPr>
          <p:cNvPr id="307" name="Google Shape;307;p14"/>
          <p:cNvSpPr txBox="1"/>
          <p:nvPr/>
        </p:nvSpPr>
        <p:spPr>
          <a:xfrm>
            <a:off x="1741475" y="2902450"/>
            <a:ext cx="1375800" cy="4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Calibri"/>
                <a:ea typeface="Calibri"/>
                <a:cs typeface="Calibri"/>
                <a:sym typeface="Calibri"/>
              </a:rPr>
              <a:t>Vertex points</a:t>
            </a:r>
            <a:endParaRPr b="1" sz="1700">
              <a:solidFill>
                <a:schemeClr val="dk1"/>
              </a:solidFill>
              <a:latin typeface="Calibri"/>
              <a:ea typeface="Calibri"/>
              <a:cs typeface="Calibri"/>
              <a:sym typeface="Calibri"/>
            </a:endParaRPr>
          </a:p>
        </p:txBody>
      </p:sp>
      <p:sp>
        <p:nvSpPr>
          <p:cNvPr id="308" name="Google Shape;308;p14"/>
          <p:cNvSpPr/>
          <p:nvPr/>
        </p:nvSpPr>
        <p:spPr>
          <a:xfrm>
            <a:off x="1741464" y="4764149"/>
            <a:ext cx="82800" cy="83100"/>
          </a:xfrm>
          <a:prstGeom prst="ellipse">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884083" y="4203675"/>
            <a:ext cx="82800" cy="83100"/>
          </a:xfrm>
          <a:prstGeom prst="ellipse">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549325" y="5900727"/>
            <a:ext cx="82800" cy="83100"/>
          </a:xfrm>
          <a:prstGeom prst="ellipse">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1529788" y="6316767"/>
            <a:ext cx="82800" cy="83100"/>
          </a:xfrm>
          <a:prstGeom prst="ellipse">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Blu caldo">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